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Lst>
  <p:notesMasterIdLst>
    <p:notesMasterId r:id="rId24"/>
  </p:notesMasterIdLst>
  <p:sldIdLst>
    <p:sldId id="256" r:id="rId2"/>
    <p:sldId id="257" r:id="rId3"/>
    <p:sldId id="258" r:id="rId4"/>
    <p:sldId id="259" r:id="rId5"/>
    <p:sldId id="260" r:id="rId6"/>
    <p:sldId id="262" r:id="rId7"/>
    <p:sldId id="272" r:id="rId8"/>
    <p:sldId id="267" r:id="rId9"/>
    <p:sldId id="261" r:id="rId10"/>
    <p:sldId id="278" r:id="rId11"/>
    <p:sldId id="280" r:id="rId12"/>
    <p:sldId id="273" r:id="rId13"/>
    <p:sldId id="269" r:id="rId14"/>
    <p:sldId id="265" r:id="rId15"/>
    <p:sldId id="264" r:id="rId16"/>
    <p:sldId id="282" r:id="rId17"/>
    <p:sldId id="268" r:id="rId18"/>
    <p:sldId id="276" r:id="rId19"/>
    <p:sldId id="271" r:id="rId20"/>
    <p:sldId id="274" r:id="rId21"/>
    <p:sldId id="281" r:id="rId22"/>
    <p:sldId id="27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52"/>
    <p:restoredTop sz="80148"/>
  </p:normalViewPr>
  <p:slideViewPr>
    <p:cSldViewPr snapToGrid="0" snapToObjects="1">
      <p:cViewPr varScale="1">
        <p:scale>
          <a:sx n="62" d="100"/>
          <a:sy n="62" d="100"/>
        </p:scale>
        <p:origin x="200" y="10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B03EBA-2C9C-414B-B31D-15A8ED4AFA00}" type="datetimeFigureOut">
              <a:rPr lang="en-US" smtClean="0"/>
              <a:t>2/7/24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E2D795-83E4-0945-B34A-CE97653778A8}" type="slidenum">
              <a:rPr lang="en-US" smtClean="0"/>
              <a:t>‹#›</a:t>
            </a:fld>
            <a:endParaRPr lang="en-US"/>
          </a:p>
        </p:txBody>
      </p:sp>
    </p:spTree>
    <p:extLst>
      <p:ext uri="{BB962C8B-B14F-4D97-AF65-F5344CB8AC3E}">
        <p14:creationId xmlns:p14="http://schemas.microsoft.com/office/powerpoint/2010/main" val="190172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E2D795-83E4-0945-B34A-CE97653778A8}" type="slidenum">
              <a:rPr lang="en-US" smtClean="0"/>
              <a:t>7</a:t>
            </a:fld>
            <a:endParaRPr lang="en-US"/>
          </a:p>
        </p:txBody>
      </p:sp>
    </p:spTree>
    <p:extLst>
      <p:ext uri="{BB962C8B-B14F-4D97-AF65-F5344CB8AC3E}">
        <p14:creationId xmlns:p14="http://schemas.microsoft.com/office/powerpoint/2010/main" val="4258312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E2D795-83E4-0945-B34A-CE97653778A8}" type="slidenum">
              <a:rPr lang="en-US" smtClean="0"/>
              <a:t>19</a:t>
            </a:fld>
            <a:endParaRPr lang="en-US"/>
          </a:p>
        </p:txBody>
      </p:sp>
    </p:spTree>
    <p:extLst>
      <p:ext uri="{BB962C8B-B14F-4D97-AF65-F5344CB8AC3E}">
        <p14:creationId xmlns:p14="http://schemas.microsoft.com/office/powerpoint/2010/main" val="4057734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E2D795-83E4-0945-B34A-CE97653778A8}" type="slidenum">
              <a:rPr lang="en-US" smtClean="0"/>
              <a:t>20</a:t>
            </a:fld>
            <a:endParaRPr lang="en-US"/>
          </a:p>
        </p:txBody>
      </p:sp>
    </p:spTree>
    <p:extLst>
      <p:ext uri="{BB962C8B-B14F-4D97-AF65-F5344CB8AC3E}">
        <p14:creationId xmlns:p14="http://schemas.microsoft.com/office/powerpoint/2010/main" val="1247321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E2D795-83E4-0945-B34A-CE97653778A8}" type="slidenum">
              <a:rPr lang="en-US" smtClean="0"/>
              <a:t>8</a:t>
            </a:fld>
            <a:endParaRPr lang="en-US"/>
          </a:p>
        </p:txBody>
      </p:sp>
    </p:spTree>
    <p:extLst>
      <p:ext uri="{BB962C8B-B14F-4D97-AF65-F5344CB8AC3E}">
        <p14:creationId xmlns:p14="http://schemas.microsoft.com/office/powerpoint/2010/main" val="2425428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Sensitivity and specificity for composite pain and function improvement as predicted by nucleated cell count</a:t>
            </a:r>
          </a:p>
        </p:txBody>
      </p:sp>
      <p:sp>
        <p:nvSpPr>
          <p:cNvPr id="4" name="Slide Number Placeholder 3"/>
          <p:cNvSpPr>
            <a:spLocks noGrp="1"/>
          </p:cNvSpPr>
          <p:nvPr>
            <p:ph type="sldNum" sz="quarter" idx="5"/>
          </p:nvPr>
        </p:nvSpPr>
        <p:spPr/>
        <p:txBody>
          <a:bodyPr/>
          <a:lstStyle/>
          <a:p>
            <a:fld id="{A2E2D795-83E4-0945-B34A-CE97653778A8}" type="slidenum">
              <a:rPr lang="en-US" smtClean="0"/>
              <a:t>9</a:t>
            </a:fld>
            <a:endParaRPr lang="en-US"/>
          </a:p>
        </p:txBody>
      </p:sp>
    </p:spTree>
    <p:extLst>
      <p:ext uri="{BB962C8B-B14F-4D97-AF65-F5344CB8AC3E}">
        <p14:creationId xmlns:p14="http://schemas.microsoft.com/office/powerpoint/2010/main" val="2756455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E2D795-83E4-0945-B34A-CE97653778A8}" type="slidenum">
              <a:rPr lang="en-US" smtClean="0"/>
              <a:t>10</a:t>
            </a:fld>
            <a:endParaRPr lang="en-US"/>
          </a:p>
        </p:txBody>
      </p:sp>
    </p:spTree>
    <p:extLst>
      <p:ext uri="{BB962C8B-B14F-4D97-AF65-F5344CB8AC3E}">
        <p14:creationId xmlns:p14="http://schemas.microsoft.com/office/powerpoint/2010/main" val="558292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knee 10 years post op</a:t>
            </a:r>
          </a:p>
        </p:txBody>
      </p:sp>
      <p:sp>
        <p:nvSpPr>
          <p:cNvPr id="4" name="Slide Number Placeholder 3"/>
          <p:cNvSpPr>
            <a:spLocks noGrp="1"/>
          </p:cNvSpPr>
          <p:nvPr>
            <p:ph type="sldNum" sz="quarter" idx="5"/>
          </p:nvPr>
        </p:nvSpPr>
        <p:spPr/>
        <p:txBody>
          <a:bodyPr/>
          <a:lstStyle/>
          <a:p>
            <a:fld id="{A2E2D795-83E4-0945-B34A-CE97653778A8}" type="slidenum">
              <a:rPr lang="en-US" smtClean="0"/>
              <a:t>12</a:t>
            </a:fld>
            <a:endParaRPr lang="en-US"/>
          </a:p>
        </p:txBody>
      </p:sp>
    </p:spTree>
    <p:extLst>
      <p:ext uri="{BB962C8B-B14F-4D97-AF65-F5344CB8AC3E}">
        <p14:creationId xmlns:p14="http://schemas.microsoft.com/office/powerpoint/2010/main" val="1651466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Preparation of ex vivo cultured adult human MSC derived from BMA obtained from unrelated donors not HLA matched to recipients .  Donors were 18-30yo and screened and tested according to FDA requirements for blood and tissue based product</a:t>
            </a:r>
          </a:p>
          <a:p>
            <a:endParaRPr lang="en-US" dirty="0"/>
          </a:p>
          <a:p>
            <a:r>
              <a:rPr lang="en-US" dirty="0"/>
              <a:t>Regeneration based on MRI &gt; 15% increase in meniscal volume</a:t>
            </a:r>
          </a:p>
          <a:p>
            <a:endParaRPr lang="en-US" dirty="0"/>
          </a:p>
          <a:p>
            <a:r>
              <a:rPr lang="en-US" sz="1200" b="0" i="0" u="none" strike="noStrike" kern="1200" dirty="0">
                <a:solidFill>
                  <a:schemeClr val="tx1"/>
                </a:solidFill>
                <a:effectLst/>
                <a:latin typeface="+mn-lt"/>
                <a:ea typeface="+mn-ea"/>
                <a:cs typeface="+mn-cs"/>
              </a:rPr>
              <a:t>Improvement in VAS pain scores through two years post meniscectomy surgery in patients with evidence of cartilage degeneration on MRI. The time points at which strong trends or significant differences from the control were observed were at two years for Group A (p = 0.05), and at one year (p = 0.08) and two years (p = 0.04) for Group B. Control = sodium hyaluronate, Group A = 50 x 10</a:t>
            </a:r>
            <a:r>
              <a:rPr lang="en-US" sz="1200" b="0" i="0" u="none" strike="noStrike" kern="1200" baseline="30000" dirty="0">
                <a:solidFill>
                  <a:schemeClr val="tx1"/>
                </a:solidFill>
                <a:effectLst/>
                <a:latin typeface="+mn-lt"/>
                <a:ea typeface="+mn-ea"/>
                <a:cs typeface="+mn-cs"/>
              </a:rPr>
              <a:t>6</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hMSCs</a:t>
            </a:r>
            <a:r>
              <a:rPr lang="en-US" sz="1200" b="0" i="0" u="none" strike="noStrike" kern="1200" dirty="0">
                <a:solidFill>
                  <a:schemeClr val="tx1"/>
                </a:solidFill>
                <a:effectLst/>
                <a:latin typeface="+mn-lt"/>
                <a:ea typeface="+mn-ea"/>
                <a:cs typeface="+mn-cs"/>
              </a:rPr>
              <a:t>, and Group B = 150 x 10</a:t>
            </a:r>
            <a:r>
              <a:rPr lang="en-US" sz="1200" b="0" i="0" u="none" strike="noStrike" kern="1200" baseline="30000" dirty="0">
                <a:solidFill>
                  <a:schemeClr val="tx1"/>
                </a:solidFill>
                <a:effectLst/>
                <a:latin typeface="+mn-lt"/>
                <a:ea typeface="+mn-ea"/>
                <a:cs typeface="+mn-cs"/>
              </a:rPr>
              <a:t>6</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hMSCs</a:t>
            </a:r>
            <a:r>
              <a:rPr lang="en-US" sz="1200" b="0" i="0" u="none" strike="noStrike" kern="1200" dirty="0">
                <a:solidFill>
                  <a:schemeClr val="tx1"/>
                </a:solidFill>
                <a:effectLst/>
                <a:latin typeface="+mn-lt"/>
                <a:ea typeface="+mn-ea"/>
                <a:cs typeface="+mn-cs"/>
              </a:rPr>
              <a:t>. The I bars represent 95% confidence intervals.</a:t>
            </a:r>
            <a:endParaRPr lang="en-US" dirty="0"/>
          </a:p>
        </p:txBody>
      </p:sp>
      <p:sp>
        <p:nvSpPr>
          <p:cNvPr id="4" name="Slide Number Placeholder 3"/>
          <p:cNvSpPr>
            <a:spLocks noGrp="1"/>
          </p:cNvSpPr>
          <p:nvPr>
            <p:ph type="sldNum" sz="quarter" idx="5"/>
          </p:nvPr>
        </p:nvSpPr>
        <p:spPr/>
        <p:txBody>
          <a:bodyPr/>
          <a:lstStyle/>
          <a:p>
            <a:fld id="{A2E2D795-83E4-0945-B34A-CE97653778A8}" type="slidenum">
              <a:rPr lang="en-US" smtClean="0"/>
              <a:t>13</a:t>
            </a:fld>
            <a:endParaRPr lang="en-US"/>
          </a:p>
        </p:txBody>
      </p:sp>
    </p:spTree>
    <p:extLst>
      <p:ext uri="{BB962C8B-B14F-4D97-AF65-F5344CB8AC3E}">
        <p14:creationId xmlns:p14="http://schemas.microsoft.com/office/powerpoint/2010/main" val="928279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E2D795-83E4-0945-B34A-CE97653778A8}" type="slidenum">
              <a:rPr lang="en-US" smtClean="0"/>
              <a:t>15</a:t>
            </a:fld>
            <a:endParaRPr lang="en-US"/>
          </a:p>
        </p:txBody>
      </p:sp>
    </p:spTree>
    <p:extLst>
      <p:ext uri="{BB962C8B-B14F-4D97-AF65-F5344CB8AC3E}">
        <p14:creationId xmlns:p14="http://schemas.microsoft.com/office/powerpoint/2010/main" val="1625757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Human literature limited, outcomes mainly based on pain</a:t>
            </a:r>
          </a:p>
          <a:p>
            <a:endParaRPr lang="en-US" dirty="0"/>
          </a:p>
        </p:txBody>
      </p:sp>
      <p:sp>
        <p:nvSpPr>
          <p:cNvPr id="4" name="Slide Number Placeholder 3"/>
          <p:cNvSpPr>
            <a:spLocks noGrp="1"/>
          </p:cNvSpPr>
          <p:nvPr>
            <p:ph type="sldNum" sz="quarter" idx="5"/>
          </p:nvPr>
        </p:nvSpPr>
        <p:spPr/>
        <p:txBody>
          <a:bodyPr/>
          <a:lstStyle/>
          <a:p>
            <a:fld id="{A2E2D795-83E4-0945-B34A-CE97653778A8}" type="slidenum">
              <a:rPr lang="en-US" smtClean="0"/>
              <a:t>16</a:t>
            </a:fld>
            <a:endParaRPr lang="en-US"/>
          </a:p>
        </p:txBody>
      </p:sp>
    </p:spTree>
    <p:extLst>
      <p:ext uri="{BB962C8B-B14F-4D97-AF65-F5344CB8AC3E}">
        <p14:creationId xmlns:p14="http://schemas.microsoft.com/office/powerpoint/2010/main" val="2571032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Level 3 and 4 studies</a:t>
            </a:r>
          </a:p>
          <a:p>
            <a:r>
              <a:rPr lang="en-US" dirty="0" err="1"/>
              <a:t>Eurodisc</a:t>
            </a:r>
            <a:r>
              <a:rPr lang="en-US" dirty="0"/>
              <a:t> trials </a:t>
            </a:r>
          </a:p>
          <a:p>
            <a:r>
              <a:rPr lang="en-US" dirty="0"/>
              <a:t>Positive outcomes were pain</a:t>
            </a:r>
          </a:p>
          <a:p>
            <a:r>
              <a:rPr lang="en-US" dirty="0"/>
              <a:t>Stem cells have known </a:t>
            </a:r>
            <a:r>
              <a:rPr lang="en-US" dirty="0" err="1"/>
              <a:t>antiinflam</a:t>
            </a:r>
            <a:r>
              <a:rPr lang="en-US" dirty="0"/>
              <a:t> </a:t>
            </a:r>
            <a:r>
              <a:rPr lang="en-US" dirty="0" err="1"/>
              <a:t>porperties</a:t>
            </a:r>
            <a:endParaRPr lang="en-US" dirty="0"/>
          </a:p>
          <a:p>
            <a:endParaRPr lang="en-US" dirty="0"/>
          </a:p>
        </p:txBody>
      </p:sp>
      <p:sp>
        <p:nvSpPr>
          <p:cNvPr id="4" name="Slide Number Placeholder 3"/>
          <p:cNvSpPr>
            <a:spLocks noGrp="1"/>
          </p:cNvSpPr>
          <p:nvPr>
            <p:ph type="sldNum" sz="quarter" idx="5"/>
          </p:nvPr>
        </p:nvSpPr>
        <p:spPr/>
        <p:txBody>
          <a:bodyPr/>
          <a:lstStyle/>
          <a:p>
            <a:fld id="{A2E2D795-83E4-0945-B34A-CE97653778A8}" type="slidenum">
              <a:rPr lang="en-US" smtClean="0"/>
              <a:t>17</a:t>
            </a:fld>
            <a:endParaRPr lang="en-US"/>
          </a:p>
        </p:txBody>
      </p:sp>
    </p:spTree>
    <p:extLst>
      <p:ext uri="{BB962C8B-B14F-4D97-AF65-F5344CB8AC3E}">
        <p14:creationId xmlns:p14="http://schemas.microsoft.com/office/powerpoint/2010/main" val="4293415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0BFBAC-0F37-9E42-A4CD-E67358332B45}" type="datetimeFigureOut">
              <a:rPr lang="en-US" smtClean="0"/>
              <a:t>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7D794-C1C5-B443-B074-C73816676E8C}" type="slidenum">
              <a:rPr lang="en-US" smtClean="0"/>
              <a:t>‹#›</a:t>
            </a:fld>
            <a:endParaRPr lang="en-US"/>
          </a:p>
        </p:txBody>
      </p:sp>
    </p:spTree>
    <p:extLst>
      <p:ext uri="{BB962C8B-B14F-4D97-AF65-F5344CB8AC3E}">
        <p14:creationId xmlns:p14="http://schemas.microsoft.com/office/powerpoint/2010/main" val="78639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40BFBAC-0F37-9E42-A4CD-E67358332B45}" type="datetimeFigureOut">
              <a:rPr lang="en-US" smtClean="0"/>
              <a:t>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B7D794-C1C5-B443-B074-C73816676E8C}" type="slidenum">
              <a:rPr lang="en-US" smtClean="0"/>
              <a:t>‹#›</a:t>
            </a:fld>
            <a:endParaRPr lang="en-US"/>
          </a:p>
        </p:txBody>
      </p:sp>
    </p:spTree>
    <p:extLst>
      <p:ext uri="{BB962C8B-B14F-4D97-AF65-F5344CB8AC3E}">
        <p14:creationId xmlns:p14="http://schemas.microsoft.com/office/powerpoint/2010/main" val="2283256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140BFBAC-0F37-9E42-A4CD-E67358332B45}" type="datetimeFigureOut">
              <a:rPr lang="en-US" smtClean="0"/>
              <a:t>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7D794-C1C5-B443-B074-C73816676E8C}" type="slidenum">
              <a:rPr lang="en-US" smtClean="0"/>
              <a:t>‹#›</a:t>
            </a:fld>
            <a:endParaRPr lang="en-US"/>
          </a:p>
        </p:txBody>
      </p:sp>
    </p:spTree>
    <p:extLst>
      <p:ext uri="{BB962C8B-B14F-4D97-AF65-F5344CB8AC3E}">
        <p14:creationId xmlns:p14="http://schemas.microsoft.com/office/powerpoint/2010/main" val="2874130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140BFBAC-0F37-9E42-A4CD-E67358332B45}" type="datetimeFigureOut">
              <a:rPr lang="en-US" smtClean="0"/>
              <a:t>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7D794-C1C5-B443-B074-C73816676E8C}" type="slidenum">
              <a:rPr lang="en-US" smtClean="0"/>
              <a:t>‹#›</a:t>
            </a:fld>
            <a:endParaRPr lang="en-US"/>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618999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0BFBAC-0F37-9E42-A4CD-E67358332B45}" type="datetimeFigureOut">
              <a:rPr lang="en-US" smtClean="0"/>
              <a:t>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7D794-C1C5-B443-B074-C73816676E8C}" type="slidenum">
              <a:rPr lang="en-US" smtClean="0"/>
              <a:t>‹#›</a:t>
            </a:fld>
            <a:endParaRPr lang="en-US"/>
          </a:p>
        </p:txBody>
      </p:sp>
    </p:spTree>
    <p:extLst>
      <p:ext uri="{BB962C8B-B14F-4D97-AF65-F5344CB8AC3E}">
        <p14:creationId xmlns:p14="http://schemas.microsoft.com/office/powerpoint/2010/main" val="3970451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40BFBAC-0F37-9E42-A4CD-E67358332B45}" type="datetimeFigureOut">
              <a:rPr lang="en-US" smtClean="0"/>
              <a:t>2/7/24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7D794-C1C5-B443-B074-C73816676E8C}" type="slidenum">
              <a:rPr lang="en-US" smtClean="0"/>
              <a:t>‹#›</a:t>
            </a:fld>
            <a:endParaRPr lang="en-US"/>
          </a:p>
        </p:txBody>
      </p:sp>
    </p:spTree>
    <p:extLst>
      <p:ext uri="{BB962C8B-B14F-4D97-AF65-F5344CB8AC3E}">
        <p14:creationId xmlns:p14="http://schemas.microsoft.com/office/powerpoint/2010/main" val="533984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40BFBAC-0F37-9E42-A4CD-E67358332B45}" type="datetimeFigureOut">
              <a:rPr lang="en-US" smtClean="0"/>
              <a:t>2/7/24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7D794-C1C5-B443-B074-C73816676E8C}" type="slidenum">
              <a:rPr lang="en-US" smtClean="0"/>
              <a:t>‹#›</a:t>
            </a:fld>
            <a:endParaRPr lang="en-US"/>
          </a:p>
        </p:txBody>
      </p:sp>
    </p:spTree>
    <p:extLst>
      <p:ext uri="{BB962C8B-B14F-4D97-AF65-F5344CB8AC3E}">
        <p14:creationId xmlns:p14="http://schemas.microsoft.com/office/powerpoint/2010/main" val="40272706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0BFBAC-0F37-9E42-A4CD-E67358332B45}" type="datetimeFigureOut">
              <a:rPr lang="en-US" smtClean="0"/>
              <a:t>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7D794-C1C5-B443-B074-C73816676E8C}" type="slidenum">
              <a:rPr lang="en-US" smtClean="0"/>
              <a:t>‹#›</a:t>
            </a:fld>
            <a:endParaRPr lang="en-US"/>
          </a:p>
        </p:txBody>
      </p:sp>
    </p:spTree>
    <p:extLst>
      <p:ext uri="{BB962C8B-B14F-4D97-AF65-F5344CB8AC3E}">
        <p14:creationId xmlns:p14="http://schemas.microsoft.com/office/powerpoint/2010/main" val="4064757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0BFBAC-0F37-9E42-A4CD-E67358332B45}" type="datetimeFigureOut">
              <a:rPr lang="en-US" smtClean="0"/>
              <a:t>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7D794-C1C5-B443-B074-C73816676E8C}" type="slidenum">
              <a:rPr lang="en-US" smtClean="0"/>
              <a:t>‹#›</a:t>
            </a:fld>
            <a:endParaRPr lang="en-US"/>
          </a:p>
        </p:txBody>
      </p:sp>
    </p:spTree>
    <p:extLst>
      <p:ext uri="{BB962C8B-B14F-4D97-AF65-F5344CB8AC3E}">
        <p14:creationId xmlns:p14="http://schemas.microsoft.com/office/powerpoint/2010/main" val="663265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0BFBAC-0F37-9E42-A4CD-E67358332B45}" type="datetimeFigureOut">
              <a:rPr lang="en-US" smtClean="0"/>
              <a:t>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7D794-C1C5-B443-B074-C73816676E8C}" type="slidenum">
              <a:rPr lang="en-US" smtClean="0"/>
              <a:t>‹#›</a:t>
            </a:fld>
            <a:endParaRPr lang="en-US"/>
          </a:p>
        </p:txBody>
      </p:sp>
    </p:spTree>
    <p:extLst>
      <p:ext uri="{BB962C8B-B14F-4D97-AF65-F5344CB8AC3E}">
        <p14:creationId xmlns:p14="http://schemas.microsoft.com/office/powerpoint/2010/main" val="2782377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0BFBAC-0F37-9E42-A4CD-E67358332B45}" type="datetimeFigureOut">
              <a:rPr lang="en-US" smtClean="0"/>
              <a:t>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7D794-C1C5-B443-B074-C73816676E8C}" type="slidenum">
              <a:rPr lang="en-US" smtClean="0"/>
              <a:t>‹#›</a:t>
            </a:fld>
            <a:endParaRPr lang="en-US"/>
          </a:p>
        </p:txBody>
      </p:sp>
    </p:spTree>
    <p:extLst>
      <p:ext uri="{BB962C8B-B14F-4D97-AF65-F5344CB8AC3E}">
        <p14:creationId xmlns:p14="http://schemas.microsoft.com/office/powerpoint/2010/main" val="3169181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0BFBAC-0F37-9E42-A4CD-E67358332B45}" type="datetimeFigureOut">
              <a:rPr lang="en-US" smtClean="0"/>
              <a:t>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B7D794-C1C5-B443-B074-C73816676E8C}" type="slidenum">
              <a:rPr lang="en-US" smtClean="0"/>
              <a:t>‹#›</a:t>
            </a:fld>
            <a:endParaRPr lang="en-US"/>
          </a:p>
        </p:txBody>
      </p:sp>
    </p:spTree>
    <p:extLst>
      <p:ext uri="{BB962C8B-B14F-4D97-AF65-F5344CB8AC3E}">
        <p14:creationId xmlns:p14="http://schemas.microsoft.com/office/powerpoint/2010/main" val="4089193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0BFBAC-0F37-9E42-A4CD-E67358332B45}" type="datetimeFigureOut">
              <a:rPr lang="en-US" smtClean="0"/>
              <a:t>2/7/24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B7D794-C1C5-B443-B074-C73816676E8C}" type="slidenum">
              <a:rPr lang="en-US" smtClean="0"/>
              <a:t>‹#›</a:t>
            </a:fld>
            <a:endParaRPr lang="en-US"/>
          </a:p>
        </p:txBody>
      </p:sp>
    </p:spTree>
    <p:extLst>
      <p:ext uri="{BB962C8B-B14F-4D97-AF65-F5344CB8AC3E}">
        <p14:creationId xmlns:p14="http://schemas.microsoft.com/office/powerpoint/2010/main" val="1449301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140BFBAC-0F37-9E42-A4CD-E67358332B45}" type="datetimeFigureOut">
              <a:rPr lang="en-US" smtClean="0"/>
              <a:t>2/7/24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56B7D794-C1C5-B443-B074-C73816676E8C}" type="slidenum">
              <a:rPr lang="en-US" smtClean="0"/>
              <a:t>‹#›</a:t>
            </a:fld>
            <a:endParaRPr lang="en-US"/>
          </a:p>
        </p:txBody>
      </p:sp>
    </p:spTree>
    <p:extLst>
      <p:ext uri="{BB962C8B-B14F-4D97-AF65-F5344CB8AC3E}">
        <p14:creationId xmlns:p14="http://schemas.microsoft.com/office/powerpoint/2010/main" val="2084985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40BFBAC-0F37-9E42-A4CD-E67358332B45}" type="datetimeFigureOut">
              <a:rPr lang="en-US" smtClean="0"/>
              <a:t>2/7/24</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56B7D794-C1C5-B443-B074-C73816676E8C}" type="slidenum">
              <a:rPr lang="en-US" smtClean="0"/>
              <a:t>‹#›</a:t>
            </a:fld>
            <a:endParaRPr lang="en-US"/>
          </a:p>
        </p:txBody>
      </p:sp>
    </p:spTree>
    <p:extLst>
      <p:ext uri="{BB962C8B-B14F-4D97-AF65-F5344CB8AC3E}">
        <p14:creationId xmlns:p14="http://schemas.microsoft.com/office/powerpoint/2010/main" val="163765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140BFBAC-0F37-9E42-A4CD-E67358332B45}" type="datetimeFigureOut">
              <a:rPr lang="en-US" smtClean="0"/>
              <a:t>2/7/24</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56B7D794-C1C5-B443-B074-C73816676E8C}" type="slidenum">
              <a:rPr lang="en-US" smtClean="0"/>
              <a:t>‹#›</a:t>
            </a:fld>
            <a:endParaRPr lang="en-US"/>
          </a:p>
        </p:txBody>
      </p:sp>
    </p:spTree>
    <p:extLst>
      <p:ext uri="{BB962C8B-B14F-4D97-AF65-F5344CB8AC3E}">
        <p14:creationId xmlns:p14="http://schemas.microsoft.com/office/powerpoint/2010/main" val="2813445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40BFBAC-0F37-9E42-A4CD-E67358332B45}" type="datetimeFigureOut">
              <a:rPr lang="en-US" smtClean="0"/>
              <a:t>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B7D794-C1C5-B443-B074-C73816676E8C}" type="slidenum">
              <a:rPr lang="en-US" smtClean="0"/>
              <a:t>‹#›</a:t>
            </a:fld>
            <a:endParaRPr lang="en-US"/>
          </a:p>
        </p:txBody>
      </p:sp>
    </p:spTree>
    <p:extLst>
      <p:ext uri="{BB962C8B-B14F-4D97-AF65-F5344CB8AC3E}">
        <p14:creationId xmlns:p14="http://schemas.microsoft.com/office/powerpoint/2010/main" val="3261968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40BFBAC-0F37-9E42-A4CD-E67358332B45}" type="datetimeFigureOut">
              <a:rPr lang="en-US" smtClean="0"/>
              <a:t>2/7/24</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56B7D794-C1C5-B443-B074-C73816676E8C}" type="slidenum">
              <a:rPr lang="en-US" smtClean="0"/>
              <a:t>‹#›</a:t>
            </a:fld>
            <a:endParaRPr lang="en-US"/>
          </a:p>
        </p:txBody>
      </p:sp>
    </p:spTree>
    <p:extLst>
      <p:ext uri="{BB962C8B-B14F-4D97-AF65-F5344CB8AC3E}">
        <p14:creationId xmlns:p14="http://schemas.microsoft.com/office/powerpoint/2010/main" val="704648371"/>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9.tiff"/><Relationship Id="rId4" Type="http://schemas.openxmlformats.org/officeDocument/2006/relationships/image" Target="../media/image18.tiff"/></Relationships>
</file>

<file path=ppt/slides/_rels/slide13.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1.tiff"/></Relationships>
</file>

<file path=ppt/slides/_rels/slide14.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4.xml"/><Relationship Id="rId4" Type="http://schemas.openxmlformats.org/officeDocument/2006/relationships/image" Target="../media/image9.tiff"/></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59F4A-469D-3B42-B780-D866F5928C4C}"/>
              </a:ext>
            </a:extLst>
          </p:cNvPr>
          <p:cNvSpPr>
            <a:spLocks noGrp="1"/>
          </p:cNvSpPr>
          <p:nvPr>
            <p:ph type="ctrTitle"/>
          </p:nvPr>
        </p:nvSpPr>
        <p:spPr>
          <a:xfrm>
            <a:off x="1154955" y="1272989"/>
            <a:ext cx="8825658" cy="3329581"/>
          </a:xfrm>
        </p:spPr>
        <p:txBody>
          <a:bodyPr/>
          <a:lstStyle/>
          <a:p>
            <a:r>
              <a:rPr lang="en-US" dirty="0"/>
              <a:t>BMC:</a:t>
            </a:r>
            <a:br>
              <a:rPr lang="en-US" dirty="0"/>
            </a:br>
            <a:r>
              <a:rPr lang="en-US" sz="4000" dirty="0"/>
              <a:t>What is the Literature Telling Us?</a:t>
            </a:r>
          </a:p>
        </p:txBody>
      </p:sp>
      <p:sp>
        <p:nvSpPr>
          <p:cNvPr id="3" name="Subtitle 2">
            <a:extLst>
              <a:ext uri="{FF2B5EF4-FFF2-40B4-BE49-F238E27FC236}">
                <a16:creationId xmlns:a16="http://schemas.microsoft.com/office/drawing/2014/main" id="{65AEF137-8A99-E640-8813-ACC474411ED4}"/>
              </a:ext>
            </a:extLst>
          </p:cNvPr>
          <p:cNvSpPr>
            <a:spLocks noGrp="1"/>
          </p:cNvSpPr>
          <p:nvPr>
            <p:ph type="subTitle" idx="1"/>
          </p:nvPr>
        </p:nvSpPr>
        <p:spPr>
          <a:xfrm>
            <a:off x="1154955" y="4777379"/>
            <a:ext cx="8825658" cy="1488949"/>
          </a:xfrm>
        </p:spPr>
        <p:txBody>
          <a:bodyPr>
            <a:normAutofit fontScale="32500" lnSpcReduction="20000"/>
          </a:bodyPr>
          <a:lstStyle/>
          <a:p>
            <a:pPr algn="ctr"/>
            <a:r>
              <a:rPr lang="en-US" sz="5200" dirty="0"/>
              <a:t>Ronna S. Parsa, D.O.</a:t>
            </a:r>
          </a:p>
          <a:p>
            <a:pPr algn="ctr"/>
            <a:r>
              <a:rPr lang="en-US" sz="5200" dirty="0"/>
              <a:t>Orthopedic Surgeon</a:t>
            </a:r>
          </a:p>
          <a:p>
            <a:pPr algn="ctr"/>
            <a:r>
              <a:rPr lang="en-US" sz="5200" dirty="0"/>
              <a:t>Fellowship-trained in Sports Medicine</a:t>
            </a:r>
          </a:p>
          <a:p>
            <a:pPr algn="ctr"/>
            <a:r>
              <a:rPr lang="en-US" sz="5200" dirty="0"/>
              <a:t>August 16, 2019</a:t>
            </a:r>
          </a:p>
          <a:p>
            <a:endParaRPr lang="en-US" dirty="0"/>
          </a:p>
        </p:txBody>
      </p:sp>
    </p:spTree>
    <p:extLst>
      <p:ext uri="{BB962C8B-B14F-4D97-AF65-F5344CB8AC3E}">
        <p14:creationId xmlns:p14="http://schemas.microsoft.com/office/powerpoint/2010/main" val="459572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45F1C-0165-AA4C-9987-1FD20443E22D}"/>
              </a:ext>
            </a:extLst>
          </p:cNvPr>
          <p:cNvSpPr>
            <a:spLocks noGrp="1"/>
          </p:cNvSpPr>
          <p:nvPr>
            <p:ph type="title"/>
          </p:nvPr>
        </p:nvSpPr>
        <p:spPr/>
        <p:txBody>
          <a:bodyPr/>
          <a:lstStyle/>
          <a:p>
            <a:r>
              <a:rPr lang="en-US" dirty="0"/>
              <a:t>Knee Osteoarthritis</a:t>
            </a:r>
          </a:p>
        </p:txBody>
      </p:sp>
      <p:sp>
        <p:nvSpPr>
          <p:cNvPr id="3" name="Content Placeholder 2">
            <a:extLst>
              <a:ext uri="{FF2B5EF4-FFF2-40B4-BE49-F238E27FC236}">
                <a16:creationId xmlns:a16="http://schemas.microsoft.com/office/drawing/2014/main" id="{B1F07EE8-E9B5-594B-BB50-377B4C092049}"/>
              </a:ext>
            </a:extLst>
          </p:cNvPr>
          <p:cNvSpPr>
            <a:spLocks noGrp="1"/>
          </p:cNvSpPr>
          <p:nvPr>
            <p:ph idx="1"/>
          </p:nvPr>
        </p:nvSpPr>
        <p:spPr>
          <a:xfrm>
            <a:off x="1103312" y="1935351"/>
            <a:ext cx="8946541" cy="4661392"/>
          </a:xfrm>
        </p:spPr>
        <p:txBody>
          <a:bodyPr>
            <a:normAutofit/>
          </a:bodyPr>
          <a:lstStyle/>
          <a:p>
            <a:endParaRPr lang="en-US" dirty="0">
              <a:sym typeface="Wingdings" pitchFamily="2" charset="2"/>
            </a:endParaRPr>
          </a:p>
          <a:p>
            <a:endParaRPr lang="en-US" dirty="0">
              <a:sym typeface="Wingdings" pitchFamily="2" charset="2"/>
            </a:endParaRPr>
          </a:p>
          <a:p>
            <a:endParaRPr lang="en-US" dirty="0">
              <a:sym typeface="Wingdings" pitchFamily="2" charset="2"/>
            </a:endParaRPr>
          </a:p>
          <a:p>
            <a:r>
              <a:rPr lang="en-US" dirty="0">
                <a:sym typeface="Wingdings" pitchFamily="2" charset="2"/>
              </a:rPr>
              <a:t>Level II, RCT</a:t>
            </a:r>
          </a:p>
          <a:p>
            <a:r>
              <a:rPr lang="en-US" dirty="0">
                <a:sym typeface="Wingdings" pitchFamily="2" charset="2"/>
              </a:rPr>
              <a:t>25 patients w/ bilateral knee pain and OA</a:t>
            </a:r>
          </a:p>
          <a:p>
            <a:r>
              <a:rPr lang="en-US" dirty="0">
                <a:sym typeface="Wingdings" pitchFamily="2" charset="2"/>
              </a:rPr>
              <a:t>BMAC + PPP vs. Saline</a:t>
            </a:r>
          </a:p>
          <a:p>
            <a:r>
              <a:rPr lang="en-US" dirty="0">
                <a:sym typeface="Wingdings" pitchFamily="2" charset="2"/>
              </a:rPr>
              <a:t>BMAC is safe and a reliable &amp; viable cellular product</a:t>
            </a:r>
          </a:p>
          <a:p>
            <a:r>
              <a:rPr lang="en-US" dirty="0">
                <a:sym typeface="Wingdings" pitchFamily="2" charset="2"/>
              </a:rPr>
              <a:t>No significant difference </a:t>
            </a:r>
            <a:r>
              <a:rPr lang="en-US" dirty="0" err="1">
                <a:sym typeface="Wingdings" pitchFamily="2" charset="2"/>
              </a:rPr>
              <a:t>bw</a:t>
            </a:r>
            <a:r>
              <a:rPr lang="en-US" dirty="0">
                <a:sym typeface="Wingdings" pitchFamily="2" charset="2"/>
              </a:rPr>
              <a:t> BMC and placebo after 6 months</a:t>
            </a:r>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0DABD915-363C-7F4E-AFBE-19F7C6970EE7}"/>
              </a:ext>
            </a:extLst>
          </p:cNvPr>
          <p:cNvPicPr>
            <a:picLocks noChangeAspect="1"/>
          </p:cNvPicPr>
          <p:nvPr/>
        </p:nvPicPr>
        <p:blipFill>
          <a:blip r:embed="rId3"/>
          <a:stretch>
            <a:fillRect/>
          </a:stretch>
        </p:blipFill>
        <p:spPr>
          <a:xfrm>
            <a:off x="98837" y="1578925"/>
            <a:ext cx="10629900" cy="1371600"/>
          </a:xfrm>
          <a:prstGeom prst="rect">
            <a:avLst/>
          </a:prstGeom>
        </p:spPr>
      </p:pic>
    </p:spTree>
    <p:extLst>
      <p:ext uri="{BB962C8B-B14F-4D97-AF65-F5344CB8AC3E}">
        <p14:creationId xmlns:p14="http://schemas.microsoft.com/office/powerpoint/2010/main" val="1409560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6FEA7-C6CF-B945-8D03-A3E09E271EAF}"/>
              </a:ext>
            </a:extLst>
          </p:cNvPr>
          <p:cNvSpPr>
            <a:spLocks noGrp="1"/>
          </p:cNvSpPr>
          <p:nvPr>
            <p:ph type="title"/>
          </p:nvPr>
        </p:nvSpPr>
        <p:spPr/>
        <p:txBody>
          <a:bodyPr/>
          <a:lstStyle/>
          <a:p>
            <a:r>
              <a:rPr lang="en-US" dirty="0"/>
              <a:t>Systematic Reviews</a:t>
            </a:r>
          </a:p>
        </p:txBody>
      </p:sp>
      <p:sp>
        <p:nvSpPr>
          <p:cNvPr id="3" name="Content Placeholder 2">
            <a:extLst>
              <a:ext uri="{FF2B5EF4-FFF2-40B4-BE49-F238E27FC236}">
                <a16:creationId xmlns:a16="http://schemas.microsoft.com/office/drawing/2014/main" id="{00A52AEA-A31D-454C-B6F7-36FA02536850}"/>
              </a:ext>
            </a:extLst>
          </p:cNvPr>
          <p:cNvSpPr>
            <a:spLocks noGrp="1"/>
          </p:cNvSpPr>
          <p:nvPr>
            <p:ph idx="1"/>
          </p:nvPr>
        </p:nvSpPr>
        <p:spPr>
          <a:xfrm>
            <a:off x="1103312" y="2912226"/>
            <a:ext cx="10862265" cy="3841271"/>
          </a:xfrm>
        </p:spPr>
        <p:txBody>
          <a:bodyPr>
            <a:normAutofit/>
          </a:bodyPr>
          <a:lstStyle/>
          <a:p>
            <a:pPr lvl="1"/>
            <a:r>
              <a:rPr lang="en-US" dirty="0">
                <a:sym typeface="Wingdings" pitchFamily="2" charset="2"/>
              </a:rPr>
              <a:t>All 3 studies regarding OA and 3 studies regarding focal chondral defects reported good to excellent overall outcomes with use of BMC</a:t>
            </a:r>
          </a:p>
          <a:p>
            <a:pPr lvl="1"/>
            <a:r>
              <a:rPr lang="en-US" dirty="0">
                <a:sym typeface="Wingdings" pitchFamily="2" charset="2"/>
              </a:rPr>
              <a:t>420 papers screened 4 Level II and 2 Level III: Overall quality of literature was poor, methodology was fair</a:t>
            </a:r>
          </a:p>
          <a:p>
            <a:pPr lvl="1"/>
            <a:endParaRPr lang="en-US" dirty="0">
              <a:sym typeface="Wingdings" pitchFamily="2" charset="2"/>
            </a:endParaRPr>
          </a:p>
          <a:p>
            <a:pPr lvl="1"/>
            <a:endParaRPr lang="en-US" dirty="0">
              <a:sym typeface="Wingdings" pitchFamily="2" charset="2"/>
            </a:endParaRPr>
          </a:p>
          <a:p>
            <a:endParaRPr lang="en-US" dirty="0"/>
          </a:p>
          <a:p>
            <a:r>
              <a:rPr lang="en-US" dirty="0"/>
              <a:t>Level III and IV evidence, all </a:t>
            </a:r>
            <a:r>
              <a:rPr lang="en-US" dirty="0" err="1"/>
              <a:t>tx</a:t>
            </a:r>
            <a:r>
              <a:rPr lang="en-US" dirty="0"/>
              <a:t> were in addition to surgery, HA or PRP</a:t>
            </a:r>
          </a:p>
          <a:p>
            <a:r>
              <a:rPr lang="en-US" dirty="0"/>
              <a:t>“All studies were found to be at high risk of bias.  Therefore, we do not recommend use of stem cell therapy for patients with KOA”</a:t>
            </a:r>
          </a:p>
          <a:p>
            <a:pPr lvl="1"/>
            <a:endParaRPr lang="en-US" dirty="0">
              <a:sym typeface="Wingdings" pitchFamily="2" charset="2"/>
            </a:endParaRPr>
          </a:p>
          <a:p>
            <a:endParaRPr lang="en-US" dirty="0"/>
          </a:p>
        </p:txBody>
      </p:sp>
      <p:pic>
        <p:nvPicPr>
          <p:cNvPr id="4" name="Content Placeholder 3">
            <a:extLst>
              <a:ext uri="{FF2B5EF4-FFF2-40B4-BE49-F238E27FC236}">
                <a16:creationId xmlns:a16="http://schemas.microsoft.com/office/drawing/2014/main" id="{A361A350-1E40-B54F-8307-CC67482B42C4}"/>
              </a:ext>
            </a:extLst>
          </p:cNvPr>
          <p:cNvPicPr>
            <a:picLocks noChangeAspect="1"/>
          </p:cNvPicPr>
          <p:nvPr/>
        </p:nvPicPr>
        <p:blipFill>
          <a:blip r:embed="rId2"/>
          <a:stretch>
            <a:fillRect/>
          </a:stretch>
        </p:blipFill>
        <p:spPr>
          <a:xfrm>
            <a:off x="214429" y="1511696"/>
            <a:ext cx="8947150" cy="1172463"/>
          </a:xfrm>
          <a:prstGeom prst="rect">
            <a:avLst/>
          </a:prstGeom>
        </p:spPr>
      </p:pic>
      <p:pic>
        <p:nvPicPr>
          <p:cNvPr id="5" name="Picture 4">
            <a:extLst>
              <a:ext uri="{FF2B5EF4-FFF2-40B4-BE49-F238E27FC236}">
                <a16:creationId xmlns:a16="http://schemas.microsoft.com/office/drawing/2014/main" id="{F3C3D541-1C2A-4240-83CC-6EB335401B5C}"/>
              </a:ext>
            </a:extLst>
          </p:cNvPr>
          <p:cNvPicPr>
            <a:picLocks noChangeAspect="1"/>
          </p:cNvPicPr>
          <p:nvPr/>
        </p:nvPicPr>
        <p:blipFill>
          <a:blip r:embed="rId3"/>
          <a:stretch>
            <a:fillRect/>
          </a:stretch>
        </p:blipFill>
        <p:spPr>
          <a:xfrm>
            <a:off x="214429" y="4267199"/>
            <a:ext cx="8991600" cy="1143000"/>
          </a:xfrm>
          <a:prstGeom prst="rect">
            <a:avLst/>
          </a:prstGeom>
        </p:spPr>
      </p:pic>
    </p:spTree>
    <p:extLst>
      <p:ext uri="{BB962C8B-B14F-4D97-AF65-F5344CB8AC3E}">
        <p14:creationId xmlns:p14="http://schemas.microsoft.com/office/powerpoint/2010/main" val="2108936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83C86-DB1E-FA41-8CC8-7941F36B587A}"/>
              </a:ext>
            </a:extLst>
          </p:cNvPr>
          <p:cNvSpPr>
            <a:spLocks noGrp="1"/>
          </p:cNvSpPr>
          <p:nvPr>
            <p:ph type="title"/>
          </p:nvPr>
        </p:nvSpPr>
        <p:spPr/>
        <p:txBody>
          <a:bodyPr/>
          <a:lstStyle/>
          <a:p>
            <a:r>
              <a:rPr lang="en-US" dirty="0"/>
              <a:t>Subchondral Therapy</a:t>
            </a:r>
          </a:p>
        </p:txBody>
      </p:sp>
      <p:sp>
        <p:nvSpPr>
          <p:cNvPr id="4" name="Content Placeholder 3">
            <a:extLst>
              <a:ext uri="{FF2B5EF4-FFF2-40B4-BE49-F238E27FC236}">
                <a16:creationId xmlns:a16="http://schemas.microsoft.com/office/drawing/2014/main" id="{F0575DAE-9AB6-C84A-8B2F-6A3497EBD68D}"/>
              </a:ext>
            </a:extLst>
          </p:cNvPr>
          <p:cNvSpPr>
            <a:spLocks noGrp="1"/>
          </p:cNvSpPr>
          <p:nvPr>
            <p:ph sz="half" idx="1"/>
          </p:nvPr>
        </p:nvSpPr>
        <p:spPr>
          <a:xfrm>
            <a:off x="288226" y="2949565"/>
            <a:ext cx="2503488" cy="2842578"/>
          </a:xfrm>
        </p:spPr>
        <p:txBody>
          <a:bodyPr/>
          <a:lstStyle/>
          <a:p>
            <a:r>
              <a:rPr lang="en-US" dirty="0"/>
              <a:t>BMC Iliac crest harvest </a:t>
            </a:r>
          </a:p>
          <a:p>
            <a:r>
              <a:rPr lang="en-US" dirty="0"/>
              <a:t>40cc injection subchondral</a:t>
            </a:r>
          </a:p>
          <a:p>
            <a:r>
              <a:rPr lang="en-US" dirty="0"/>
              <a:t>Average 6500 MSC/cc</a:t>
            </a:r>
          </a:p>
        </p:txBody>
      </p:sp>
      <p:sp>
        <p:nvSpPr>
          <p:cNvPr id="5" name="Content Placeholder 4">
            <a:extLst>
              <a:ext uri="{FF2B5EF4-FFF2-40B4-BE49-F238E27FC236}">
                <a16:creationId xmlns:a16="http://schemas.microsoft.com/office/drawing/2014/main" id="{CB94F4E6-54CF-D74B-8575-F456B057B205}"/>
              </a:ext>
            </a:extLst>
          </p:cNvPr>
          <p:cNvSpPr>
            <a:spLocks noGrp="1"/>
          </p:cNvSpPr>
          <p:nvPr>
            <p:ph sz="half" idx="2"/>
          </p:nvPr>
        </p:nvSpPr>
        <p:spPr/>
        <p:txBody>
          <a:bodyPr/>
          <a:lstStyle/>
          <a:p>
            <a:endParaRPr lang="en-US"/>
          </a:p>
        </p:txBody>
      </p:sp>
      <p:pic>
        <p:nvPicPr>
          <p:cNvPr id="6" name="Picture 5">
            <a:extLst>
              <a:ext uri="{FF2B5EF4-FFF2-40B4-BE49-F238E27FC236}">
                <a16:creationId xmlns:a16="http://schemas.microsoft.com/office/drawing/2014/main" id="{61C34EEA-AC70-C940-A244-ED30A68E68F7}"/>
              </a:ext>
            </a:extLst>
          </p:cNvPr>
          <p:cNvPicPr>
            <a:picLocks noChangeAspect="1"/>
          </p:cNvPicPr>
          <p:nvPr/>
        </p:nvPicPr>
        <p:blipFill>
          <a:blip r:embed="rId3"/>
          <a:stretch>
            <a:fillRect/>
          </a:stretch>
        </p:blipFill>
        <p:spPr>
          <a:xfrm>
            <a:off x="3045276" y="2643868"/>
            <a:ext cx="3336079" cy="4170099"/>
          </a:xfrm>
          <a:prstGeom prst="rect">
            <a:avLst/>
          </a:prstGeom>
        </p:spPr>
      </p:pic>
      <p:pic>
        <p:nvPicPr>
          <p:cNvPr id="7" name="Picture 6">
            <a:extLst>
              <a:ext uri="{FF2B5EF4-FFF2-40B4-BE49-F238E27FC236}">
                <a16:creationId xmlns:a16="http://schemas.microsoft.com/office/drawing/2014/main" id="{ACBCECFE-BFA6-4E41-B87E-27C8ED8D065D}"/>
              </a:ext>
            </a:extLst>
          </p:cNvPr>
          <p:cNvPicPr>
            <a:picLocks noChangeAspect="1"/>
          </p:cNvPicPr>
          <p:nvPr/>
        </p:nvPicPr>
        <p:blipFill>
          <a:blip r:embed="rId4"/>
          <a:stretch>
            <a:fillRect/>
          </a:stretch>
        </p:blipFill>
        <p:spPr>
          <a:xfrm>
            <a:off x="72627" y="1179086"/>
            <a:ext cx="10121900" cy="1371600"/>
          </a:xfrm>
          <a:prstGeom prst="rect">
            <a:avLst/>
          </a:prstGeom>
        </p:spPr>
      </p:pic>
      <p:pic>
        <p:nvPicPr>
          <p:cNvPr id="8" name="Picture 7">
            <a:extLst>
              <a:ext uri="{FF2B5EF4-FFF2-40B4-BE49-F238E27FC236}">
                <a16:creationId xmlns:a16="http://schemas.microsoft.com/office/drawing/2014/main" id="{079A0306-0F59-624D-ACB3-9C4B5E62803F}"/>
              </a:ext>
            </a:extLst>
          </p:cNvPr>
          <p:cNvPicPr>
            <a:picLocks noChangeAspect="1"/>
          </p:cNvPicPr>
          <p:nvPr/>
        </p:nvPicPr>
        <p:blipFill>
          <a:blip r:embed="rId5"/>
          <a:stretch>
            <a:fillRect/>
          </a:stretch>
        </p:blipFill>
        <p:spPr>
          <a:xfrm>
            <a:off x="7193088" y="2556995"/>
            <a:ext cx="2046013" cy="4125752"/>
          </a:xfrm>
          <a:prstGeom prst="rect">
            <a:avLst/>
          </a:prstGeom>
        </p:spPr>
      </p:pic>
    </p:spTree>
    <p:extLst>
      <p:ext uri="{BB962C8B-B14F-4D97-AF65-F5344CB8AC3E}">
        <p14:creationId xmlns:p14="http://schemas.microsoft.com/office/powerpoint/2010/main" val="3109445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5C70C-6A11-C849-AA13-850ADEFCC8C4}"/>
              </a:ext>
            </a:extLst>
          </p:cNvPr>
          <p:cNvSpPr>
            <a:spLocks noGrp="1"/>
          </p:cNvSpPr>
          <p:nvPr>
            <p:ph type="title"/>
          </p:nvPr>
        </p:nvSpPr>
        <p:spPr/>
        <p:txBody>
          <a:bodyPr/>
          <a:lstStyle/>
          <a:p>
            <a:r>
              <a:rPr lang="en-US" dirty="0"/>
              <a:t>Meniscectomy</a:t>
            </a:r>
          </a:p>
        </p:txBody>
      </p:sp>
      <p:sp>
        <p:nvSpPr>
          <p:cNvPr id="8" name="Content Placeholder 7">
            <a:extLst>
              <a:ext uri="{FF2B5EF4-FFF2-40B4-BE49-F238E27FC236}">
                <a16:creationId xmlns:a16="http://schemas.microsoft.com/office/drawing/2014/main" id="{B39D34F5-2C40-3746-8FF2-1324D349C442}"/>
              </a:ext>
            </a:extLst>
          </p:cNvPr>
          <p:cNvSpPr>
            <a:spLocks noGrp="1"/>
          </p:cNvSpPr>
          <p:nvPr>
            <p:ph sz="half" idx="1"/>
          </p:nvPr>
        </p:nvSpPr>
        <p:spPr>
          <a:xfrm>
            <a:off x="463232" y="2772455"/>
            <a:ext cx="4853540" cy="3483883"/>
          </a:xfrm>
        </p:spPr>
        <p:txBody>
          <a:bodyPr>
            <a:normAutofit fontScale="92500"/>
          </a:bodyPr>
          <a:lstStyle/>
          <a:p>
            <a:r>
              <a:rPr lang="en-US" b="1" dirty="0"/>
              <a:t>55 patients partial medial meniscectomy</a:t>
            </a:r>
          </a:p>
          <a:p>
            <a:r>
              <a:rPr lang="en-US" b="1" dirty="0"/>
              <a:t>Double-blinded RCT</a:t>
            </a:r>
          </a:p>
          <a:p>
            <a:r>
              <a:rPr lang="en-US" b="1" dirty="0"/>
              <a:t>Single injection 7-10 days post-op</a:t>
            </a:r>
          </a:p>
          <a:p>
            <a:r>
              <a:rPr lang="en-US" b="1" dirty="0"/>
              <a:t>Randomized into 3 groups</a:t>
            </a:r>
          </a:p>
          <a:p>
            <a:pPr lvl="1"/>
            <a:r>
              <a:rPr lang="en-US" dirty="0"/>
              <a:t>Group A: 50 x 10</a:t>
            </a:r>
            <a:r>
              <a:rPr lang="en-US" baseline="30000" dirty="0"/>
              <a:t>6</a:t>
            </a:r>
            <a:r>
              <a:rPr lang="en-US" dirty="0"/>
              <a:t> allogenic MSCs</a:t>
            </a:r>
          </a:p>
          <a:p>
            <a:pPr lvl="1"/>
            <a:r>
              <a:rPr lang="en-US" dirty="0"/>
              <a:t>Group B: 150 x 10</a:t>
            </a:r>
            <a:r>
              <a:rPr lang="en-US" baseline="30000" dirty="0"/>
              <a:t>6 </a:t>
            </a:r>
            <a:r>
              <a:rPr lang="en-US" dirty="0"/>
              <a:t>allogenic MSCs</a:t>
            </a:r>
          </a:p>
          <a:p>
            <a:pPr lvl="1"/>
            <a:r>
              <a:rPr lang="en-US" dirty="0"/>
              <a:t>Control: Sodium hyaluronate</a:t>
            </a:r>
          </a:p>
          <a:p>
            <a:r>
              <a:rPr lang="en-US" b="1" dirty="0"/>
              <a:t>Evidence of Meniscal Regeneration</a:t>
            </a:r>
          </a:p>
          <a:p>
            <a:r>
              <a:rPr lang="en-US" b="1" dirty="0"/>
              <a:t>Improved knee pain (VAS &amp; </a:t>
            </a:r>
            <a:r>
              <a:rPr lang="en-US" b="1" dirty="0" err="1"/>
              <a:t>Lysholm</a:t>
            </a:r>
            <a:r>
              <a:rPr lang="en-US" b="1" dirty="0"/>
              <a:t>)</a:t>
            </a:r>
          </a:p>
        </p:txBody>
      </p:sp>
      <p:sp>
        <p:nvSpPr>
          <p:cNvPr id="9" name="Content Placeholder 8">
            <a:extLst>
              <a:ext uri="{FF2B5EF4-FFF2-40B4-BE49-F238E27FC236}">
                <a16:creationId xmlns:a16="http://schemas.microsoft.com/office/drawing/2014/main" id="{77CF4EAD-5C27-3344-AEEF-ADD0B7FC1BF9}"/>
              </a:ext>
            </a:extLst>
          </p:cNvPr>
          <p:cNvSpPr>
            <a:spLocks noGrp="1"/>
          </p:cNvSpPr>
          <p:nvPr>
            <p:ph sz="half" idx="2"/>
          </p:nvPr>
        </p:nvSpPr>
        <p:spPr/>
        <p:txBody>
          <a:bodyPr>
            <a:normAutofit fontScale="92500"/>
          </a:bodyPr>
          <a:lstStyle/>
          <a:p>
            <a:endParaRPr lang="en-US"/>
          </a:p>
        </p:txBody>
      </p:sp>
      <p:pic>
        <p:nvPicPr>
          <p:cNvPr id="7" name="Picture 6">
            <a:extLst>
              <a:ext uri="{FF2B5EF4-FFF2-40B4-BE49-F238E27FC236}">
                <a16:creationId xmlns:a16="http://schemas.microsoft.com/office/drawing/2014/main" id="{7C9764A6-C6CF-2C49-AA1F-042C6AC51101}"/>
              </a:ext>
            </a:extLst>
          </p:cNvPr>
          <p:cNvPicPr>
            <a:picLocks noChangeAspect="1"/>
          </p:cNvPicPr>
          <p:nvPr/>
        </p:nvPicPr>
        <p:blipFill>
          <a:blip r:embed="rId3"/>
          <a:stretch>
            <a:fillRect/>
          </a:stretch>
        </p:blipFill>
        <p:spPr>
          <a:xfrm>
            <a:off x="152951" y="1241191"/>
            <a:ext cx="10693400" cy="1358900"/>
          </a:xfrm>
          <a:prstGeom prst="rect">
            <a:avLst/>
          </a:prstGeom>
        </p:spPr>
      </p:pic>
      <p:pic>
        <p:nvPicPr>
          <p:cNvPr id="11" name="Picture 10">
            <a:extLst>
              <a:ext uri="{FF2B5EF4-FFF2-40B4-BE49-F238E27FC236}">
                <a16:creationId xmlns:a16="http://schemas.microsoft.com/office/drawing/2014/main" id="{81DFD15B-CAFE-3441-A87E-D788D0736B50}"/>
              </a:ext>
            </a:extLst>
          </p:cNvPr>
          <p:cNvPicPr>
            <a:picLocks noChangeAspect="1"/>
          </p:cNvPicPr>
          <p:nvPr/>
        </p:nvPicPr>
        <p:blipFill>
          <a:blip r:embed="rId4"/>
          <a:stretch>
            <a:fillRect/>
          </a:stretch>
        </p:blipFill>
        <p:spPr>
          <a:xfrm>
            <a:off x="5405292" y="2772455"/>
            <a:ext cx="5776340" cy="3686726"/>
          </a:xfrm>
          <a:prstGeom prst="rect">
            <a:avLst/>
          </a:prstGeom>
        </p:spPr>
      </p:pic>
    </p:spTree>
    <p:extLst>
      <p:ext uri="{BB962C8B-B14F-4D97-AF65-F5344CB8AC3E}">
        <p14:creationId xmlns:p14="http://schemas.microsoft.com/office/powerpoint/2010/main" val="18413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6F1AB-FB2C-B341-BF8E-B0D9ED5B0FC1}"/>
              </a:ext>
            </a:extLst>
          </p:cNvPr>
          <p:cNvSpPr>
            <a:spLocks noGrp="1"/>
          </p:cNvSpPr>
          <p:nvPr>
            <p:ph type="title"/>
          </p:nvPr>
        </p:nvSpPr>
        <p:spPr>
          <a:xfrm>
            <a:off x="472020" y="452718"/>
            <a:ext cx="10209123" cy="1400530"/>
          </a:xfrm>
        </p:spPr>
        <p:txBody>
          <a:bodyPr/>
          <a:lstStyle/>
          <a:p>
            <a:r>
              <a:rPr lang="en-US" dirty="0"/>
              <a:t>Treatment of Partial Rotator Cuff Tears</a:t>
            </a:r>
          </a:p>
        </p:txBody>
      </p:sp>
      <p:sp>
        <p:nvSpPr>
          <p:cNvPr id="3" name="Content Placeholder 2">
            <a:extLst>
              <a:ext uri="{FF2B5EF4-FFF2-40B4-BE49-F238E27FC236}">
                <a16:creationId xmlns:a16="http://schemas.microsoft.com/office/drawing/2014/main" id="{E736B0C0-9DA5-8D49-A51A-8A08DF9922AC}"/>
              </a:ext>
            </a:extLst>
          </p:cNvPr>
          <p:cNvSpPr>
            <a:spLocks noGrp="1"/>
          </p:cNvSpPr>
          <p:nvPr>
            <p:ph idx="1"/>
          </p:nvPr>
        </p:nvSpPr>
        <p:spPr>
          <a:xfrm>
            <a:off x="1103312" y="3735977"/>
            <a:ext cx="8946541" cy="2512422"/>
          </a:xfrm>
        </p:spPr>
        <p:txBody>
          <a:bodyPr/>
          <a:lstStyle/>
          <a:p>
            <a:r>
              <a:rPr lang="en-US" dirty="0"/>
              <a:t>24 pts: BMAC-PRP injection vs 3 months of PT</a:t>
            </a:r>
          </a:p>
          <a:p>
            <a:pPr lvl="1"/>
            <a:r>
              <a:rPr lang="en-US" dirty="0"/>
              <a:t>No difference In at 3 weeks, but sig at 3 months </a:t>
            </a:r>
          </a:p>
          <a:p>
            <a:pPr lvl="1"/>
            <a:r>
              <a:rPr lang="en-US" dirty="0"/>
              <a:t>Improved VAS pain and ASES shoulder function scores</a:t>
            </a:r>
          </a:p>
        </p:txBody>
      </p:sp>
      <p:pic>
        <p:nvPicPr>
          <p:cNvPr id="4" name="Picture 3">
            <a:extLst>
              <a:ext uri="{FF2B5EF4-FFF2-40B4-BE49-F238E27FC236}">
                <a16:creationId xmlns:a16="http://schemas.microsoft.com/office/drawing/2014/main" id="{6BCF90F0-2B0F-A444-8FA9-BBEE9F6E0194}"/>
              </a:ext>
            </a:extLst>
          </p:cNvPr>
          <p:cNvPicPr>
            <a:picLocks noChangeAspect="1"/>
          </p:cNvPicPr>
          <p:nvPr/>
        </p:nvPicPr>
        <p:blipFill>
          <a:blip r:embed="rId2"/>
          <a:stretch>
            <a:fillRect/>
          </a:stretch>
        </p:blipFill>
        <p:spPr>
          <a:xfrm>
            <a:off x="117567" y="1853248"/>
            <a:ext cx="9690100" cy="1409700"/>
          </a:xfrm>
          <a:prstGeom prst="rect">
            <a:avLst/>
          </a:prstGeom>
        </p:spPr>
      </p:pic>
    </p:spTree>
    <p:extLst>
      <p:ext uri="{BB962C8B-B14F-4D97-AF65-F5344CB8AC3E}">
        <p14:creationId xmlns:p14="http://schemas.microsoft.com/office/powerpoint/2010/main" val="3125155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681AB-3B12-AC4B-817F-7D5FB26F3693}"/>
              </a:ext>
            </a:extLst>
          </p:cNvPr>
          <p:cNvSpPr>
            <a:spLocks noGrp="1"/>
          </p:cNvSpPr>
          <p:nvPr>
            <p:ph type="title"/>
          </p:nvPr>
        </p:nvSpPr>
        <p:spPr/>
        <p:txBody>
          <a:bodyPr/>
          <a:lstStyle/>
          <a:p>
            <a:r>
              <a:rPr lang="en-US" dirty="0"/>
              <a:t>Rotator Cuff Repair</a:t>
            </a:r>
          </a:p>
        </p:txBody>
      </p:sp>
      <p:sp>
        <p:nvSpPr>
          <p:cNvPr id="3" name="Content Placeholder 2">
            <a:extLst>
              <a:ext uri="{FF2B5EF4-FFF2-40B4-BE49-F238E27FC236}">
                <a16:creationId xmlns:a16="http://schemas.microsoft.com/office/drawing/2014/main" id="{D68662D6-0978-1647-9CA3-3C6C739905B5}"/>
              </a:ext>
            </a:extLst>
          </p:cNvPr>
          <p:cNvSpPr>
            <a:spLocks noGrp="1"/>
          </p:cNvSpPr>
          <p:nvPr>
            <p:ph idx="1"/>
          </p:nvPr>
        </p:nvSpPr>
        <p:spPr>
          <a:xfrm>
            <a:off x="1103312" y="3307080"/>
            <a:ext cx="8946541" cy="2941319"/>
          </a:xfrm>
        </p:spPr>
        <p:txBody>
          <a:bodyPr/>
          <a:lstStyle/>
          <a:p>
            <a:r>
              <a:rPr lang="en-US" dirty="0"/>
              <a:t>BMAC during RCR may enhance healing rates, improve radiographic quality of repair surface, and decrease risk of re-rupture compared to controls</a:t>
            </a:r>
          </a:p>
        </p:txBody>
      </p:sp>
      <p:pic>
        <p:nvPicPr>
          <p:cNvPr id="5" name="Picture 4">
            <a:extLst>
              <a:ext uri="{FF2B5EF4-FFF2-40B4-BE49-F238E27FC236}">
                <a16:creationId xmlns:a16="http://schemas.microsoft.com/office/drawing/2014/main" id="{4296BEFA-0CEE-254C-B5E5-D149E7E748AC}"/>
              </a:ext>
            </a:extLst>
          </p:cNvPr>
          <p:cNvPicPr>
            <a:picLocks noChangeAspect="1"/>
          </p:cNvPicPr>
          <p:nvPr/>
        </p:nvPicPr>
        <p:blipFill>
          <a:blip r:embed="rId3"/>
          <a:stretch>
            <a:fillRect/>
          </a:stretch>
        </p:blipFill>
        <p:spPr>
          <a:xfrm>
            <a:off x="71622" y="1689100"/>
            <a:ext cx="10553700" cy="1346200"/>
          </a:xfrm>
          <a:prstGeom prst="rect">
            <a:avLst/>
          </a:prstGeom>
        </p:spPr>
      </p:pic>
    </p:spTree>
    <p:extLst>
      <p:ext uri="{BB962C8B-B14F-4D97-AF65-F5344CB8AC3E}">
        <p14:creationId xmlns:p14="http://schemas.microsoft.com/office/powerpoint/2010/main" val="296556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1C959-3534-EA48-AED8-77E1127BD14F}"/>
              </a:ext>
            </a:extLst>
          </p:cNvPr>
          <p:cNvSpPr>
            <a:spLocks noGrp="1"/>
          </p:cNvSpPr>
          <p:nvPr>
            <p:ph type="title"/>
          </p:nvPr>
        </p:nvSpPr>
        <p:spPr/>
        <p:txBody>
          <a:bodyPr/>
          <a:lstStyle/>
          <a:p>
            <a:r>
              <a:rPr lang="en-US" dirty="0"/>
              <a:t>Spine and Clinical Trials</a:t>
            </a:r>
          </a:p>
        </p:txBody>
      </p:sp>
      <p:sp>
        <p:nvSpPr>
          <p:cNvPr id="3" name="Content Placeholder 2">
            <a:extLst>
              <a:ext uri="{FF2B5EF4-FFF2-40B4-BE49-F238E27FC236}">
                <a16:creationId xmlns:a16="http://schemas.microsoft.com/office/drawing/2014/main" id="{AC6AA5D7-6493-C24F-B110-8B38177B4E33}"/>
              </a:ext>
            </a:extLst>
          </p:cNvPr>
          <p:cNvSpPr>
            <a:spLocks noGrp="1"/>
          </p:cNvSpPr>
          <p:nvPr>
            <p:ph idx="1"/>
          </p:nvPr>
        </p:nvSpPr>
        <p:spPr/>
        <p:txBody>
          <a:bodyPr>
            <a:normAutofit/>
          </a:bodyPr>
          <a:lstStyle/>
          <a:p>
            <a:r>
              <a:rPr lang="en-US" sz="2400" dirty="0"/>
              <a:t>4 published clinical reports</a:t>
            </a:r>
          </a:p>
          <a:p>
            <a:r>
              <a:rPr lang="en-US" sz="2400" dirty="0" err="1"/>
              <a:t>EuroDisc</a:t>
            </a:r>
            <a:endParaRPr lang="en-US" sz="2400" dirty="0"/>
          </a:p>
          <a:p>
            <a:pPr lvl="1"/>
            <a:r>
              <a:rPr lang="en-US" sz="2400" dirty="0"/>
              <a:t>Significantly less back pain and increased NP T2 signal MRI at 2 years</a:t>
            </a:r>
          </a:p>
          <a:p>
            <a:pPr lvl="1"/>
            <a:r>
              <a:rPr lang="en-US" sz="2400" dirty="0"/>
              <a:t>Case report of 2 patients (autologous MSCs)</a:t>
            </a:r>
          </a:p>
          <a:p>
            <a:pPr lvl="1"/>
            <a:r>
              <a:rPr lang="en-US" sz="2400" dirty="0"/>
              <a:t>Pilot study 10 patients w/ autologous MSCs w/ good results</a:t>
            </a:r>
          </a:p>
          <a:p>
            <a:pPr lvl="1"/>
            <a:r>
              <a:rPr lang="en-US" sz="2400" dirty="0"/>
              <a:t>Pilot study 10 patients w/ HSCs w/ poor results</a:t>
            </a:r>
          </a:p>
        </p:txBody>
      </p:sp>
    </p:spTree>
    <p:extLst>
      <p:ext uri="{BB962C8B-B14F-4D97-AF65-F5344CB8AC3E}">
        <p14:creationId xmlns:p14="http://schemas.microsoft.com/office/powerpoint/2010/main" val="267675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1B010-07F6-EA42-AFB5-BE7643402421}"/>
              </a:ext>
            </a:extLst>
          </p:cNvPr>
          <p:cNvSpPr>
            <a:spLocks noGrp="1"/>
          </p:cNvSpPr>
          <p:nvPr>
            <p:ph type="title"/>
          </p:nvPr>
        </p:nvSpPr>
        <p:spPr/>
        <p:txBody>
          <a:bodyPr/>
          <a:lstStyle/>
          <a:p>
            <a:r>
              <a:rPr lang="en-US" dirty="0"/>
              <a:t>Disc Disease and BMC injections</a:t>
            </a:r>
          </a:p>
        </p:txBody>
      </p:sp>
      <p:sp>
        <p:nvSpPr>
          <p:cNvPr id="3" name="Content Placeholder 2">
            <a:extLst>
              <a:ext uri="{FF2B5EF4-FFF2-40B4-BE49-F238E27FC236}">
                <a16:creationId xmlns:a16="http://schemas.microsoft.com/office/drawing/2014/main" id="{FB6535AF-7D3A-CD4A-B964-D5F5D99C27ED}"/>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3993DD2B-480E-8948-A448-7007CD73DFB0}"/>
              </a:ext>
            </a:extLst>
          </p:cNvPr>
          <p:cNvPicPr>
            <a:picLocks noChangeAspect="1"/>
          </p:cNvPicPr>
          <p:nvPr/>
        </p:nvPicPr>
        <p:blipFill>
          <a:blip r:embed="rId3"/>
          <a:stretch>
            <a:fillRect/>
          </a:stretch>
        </p:blipFill>
        <p:spPr>
          <a:xfrm>
            <a:off x="1962150" y="1518783"/>
            <a:ext cx="7303770" cy="5093566"/>
          </a:xfrm>
          <a:prstGeom prst="rect">
            <a:avLst/>
          </a:prstGeom>
        </p:spPr>
      </p:pic>
    </p:spTree>
    <p:extLst>
      <p:ext uri="{BB962C8B-B14F-4D97-AF65-F5344CB8AC3E}">
        <p14:creationId xmlns:p14="http://schemas.microsoft.com/office/powerpoint/2010/main" val="3524662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ED7FA-177F-B843-896C-E7E711FAB409}"/>
              </a:ext>
            </a:extLst>
          </p:cNvPr>
          <p:cNvSpPr>
            <a:spLocks noGrp="1"/>
          </p:cNvSpPr>
          <p:nvPr>
            <p:ph type="title"/>
          </p:nvPr>
        </p:nvSpPr>
        <p:spPr/>
        <p:txBody>
          <a:bodyPr/>
          <a:lstStyle/>
          <a:p>
            <a:r>
              <a:rPr lang="en-US" dirty="0"/>
              <a:t>Dosing in Spine Literature</a:t>
            </a:r>
          </a:p>
        </p:txBody>
      </p:sp>
      <p:sp>
        <p:nvSpPr>
          <p:cNvPr id="3" name="Content Placeholder 2">
            <a:extLst>
              <a:ext uri="{FF2B5EF4-FFF2-40B4-BE49-F238E27FC236}">
                <a16:creationId xmlns:a16="http://schemas.microsoft.com/office/drawing/2014/main" id="{BC0D8181-3ECB-E043-A79D-47F2FC30E735}"/>
              </a:ext>
            </a:extLst>
          </p:cNvPr>
          <p:cNvSpPr>
            <a:spLocks noGrp="1"/>
          </p:cNvSpPr>
          <p:nvPr>
            <p:ph idx="1"/>
          </p:nvPr>
        </p:nvSpPr>
        <p:spPr/>
        <p:txBody>
          <a:bodyPr/>
          <a:lstStyle/>
          <a:p>
            <a:r>
              <a:rPr lang="en-US" dirty="0"/>
              <a:t>Most published studies have administered </a:t>
            </a:r>
            <a:r>
              <a:rPr lang="en-US" dirty="0" err="1"/>
              <a:t>bw</a:t>
            </a:r>
            <a:r>
              <a:rPr lang="en-US" dirty="0"/>
              <a:t> 10</a:t>
            </a:r>
            <a:r>
              <a:rPr lang="en-US" baseline="30000" dirty="0"/>
              <a:t>6 </a:t>
            </a:r>
            <a:r>
              <a:rPr lang="en-US" dirty="0"/>
              <a:t> - 10</a:t>
            </a:r>
            <a:r>
              <a:rPr lang="en-US" baseline="30000" dirty="0"/>
              <a:t>7</a:t>
            </a:r>
            <a:r>
              <a:rPr lang="en-US" dirty="0"/>
              <a:t> cells/disc</a:t>
            </a:r>
          </a:p>
          <a:p>
            <a:r>
              <a:rPr lang="en-US" dirty="0"/>
              <a:t>MSCs exhibit an inherently anti-inflammatory effect and current successes with respect to back pain may be dose-related and not represent true structural changes</a:t>
            </a:r>
          </a:p>
          <a:p>
            <a:r>
              <a:rPr lang="en-US" dirty="0"/>
              <a:t>The ultimate fate these cells is unclear</a:t>
            </a:r>
          </a:p>
          <a:p>
            <a:r>
              <a:rPr lang="en-US" dirty="0"/>
              <a:t>Injecting metabolically active cells in high number to a low oxygen and low nutrient environment is problematic</a:t>
            </a:r>
          </a:p>
          <a:p>
            <a:r>
              <a:rPr lang="en-US" dirty="0"/>
              <a:t>Trophic effects on native cells unknown</a:t>
            </a:r>
          </a:p>
        </p:txBody>
      </p:sp>
    </p:spTree>
    <p:extLst>
      <p:ext uri="{BB962C8B-B14F-4D97-AF65-F5344CB8AC3E}">
        <p14:creationId xmlns:p14="http://schemas.microsoft.com/office/powerpoint/2010/main" val="6780366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E6EB-1CF8-7040-813A-04F9294D9E15}"/>
              </a:ext>
            </a:extLst>
          </p:cNvPr>
          <p:cNvSpPr>
            <a:spLocks noGrp="1"/>
          </p:cNvSpPr>
          <p:nvPr>
            <p:ph type="title"/>
          </p:nvPr>
        </p:nvSpPr>
        <p:spPr/>
        <p:txBody>
          <a:bodyPr/>
          <a:lstStyle/>
          <a:p>
            <a:r>
              <a:rPr lang="en-US" dirty="0"/>
              <a:t>Potential Complications</a:t>
            </a:r>
          </a:p>
        </p:txBody>
      </p:sp>
      <p:sp>
        <p:nvSpPr>
          <p:cNvPr id="3" name="Content Placeholder 2">
            <a:extLst>
              <a:ext uri="{FF2B5EF4-FFF2-40B4-BE49-F238E27FC236}">
                <a16:creationId xmlns:a16="http://schemas.microsoft.com/office/drawing/2014/main" id="{6454A40A-4138-2147-BEE3-0F9525A7172A}"/>
              </a:ext>
            </a:extLst>
          </p:cNvPr>
          <p:cNvSpPr>
            <a:spLocks noGrp="1"/>
          </p:cNvSpPr>
          <p:nvPr>
            <p:ph idx="1"/>
          </p:nvPr>
        </p:nvSpPr>
        <p:spPr>
          <a:xfrm>
            <a:off x="1104293" y="2457867"/>
            <a:ext cx="10312644" cy="4019132"/>
          </a:xfrm>
        </p:spPr>
        <p:txBody>
          <a:bodyPr/>
          <a:lstStyle/>
          <a:p>
            <a:r>
              <a:rPr lang="en-US" dirty="0"/>
              <a:t>Centeno et al 2016 </a:t>
            </a:r>
            <a:r>
              <a:rPr lang="en-US" dirty="0">
                <a:sym typeface="Wingdings" pitchFamily="2" charset="2"/>
              </a:rPr>
              <a:t> </a:t>
            </a:r>
            <a:r>
              <a:rPr lang="en-US" dirty="0"/>
              <a:t>A Multi-center Analysis, adverse events of 2372 adult patients after adult autologous stem cell therapy for orthopedic conditions</a:t>
            </a:r>
          </a:p>
          <a:p>
            <a:pPr lvl="1"/>
            <a:r>
              <a:rPr lang="en-US" dirty="0"/>
              <a:t>325 adverse events (mostly injection related pain or progressive OA</a:t>
            </a:r>
          </a:p>
          <a:p>
            <a:pPr lvl="1"/>
            <a:r>
              <a:rPr lang="en-US" dirty="0"/>
              <a:t>7 neoplasms (lower rate than general population)</a:t>
            </a:r>
          </a:p>
          <a:p>
            <a:pPr lvl="1"/>
            <a:endParaRPr lang="en-US" dirty="0"/>
          </a:p>
          <a:p>
            <a:r>
              <a:rPr lang="en-US" dirty="0"/>
              <a:t>Berkowitz et al 2016 </a:t>
            </a:r>
            <a:r>
              <a:rPr lang="en-US" dirty="0">
                <a:sym typeface="Wingdings" pitchFamily="2" charset="2"/>
              </a:rPr>
              <a:t> </a:t>
            </a:r>
            <a:r>
              <a:rPr lang="en-US" dirty="0" err="1"/>
              <a:t>Glioproliferative</a:t>
            </a:r>
            <a:r>
              <a:rPr lang="en-US" dirty="0"/>
              <a:t> Lesion of the Spinal Cord as a Complication of “Stem-Cell Tourism”</a:t>
            </a:r>
          </a:p>
          <a:p>
            <a:pPr lvl="1"/>
            <a:r>
              <a:rPr lang="en-US" dirty="0"/>
              <a:t>Case reported after intra-thecal embryonic stem cell infusion after stroke</a:t>
            </a:r>
          </a:p>
          <a:p>
            <a:pPr lvl="1"/>
            <a:r>
              <a:rPr lang="en-US" dirty="0"/>
              <a:t>Developed spinal tumor with ”non-host” cells</a:t>
            </a:r>
          </a:p>
        </p:txBody>
      </p:sp>
      <p:pic>
        <p:nvPicPr>
          <p:cNvPr id="5" name="Picture 4">
            <a:extLst>
              <a:ext uri="{FF2B5EF4-FFF2-40B4-BE49-F238E27FC236}">
                <a16:creationId xmlns:a16="http://schemas.microsoft.com/office/drawing/2014/main" id="{520307F0-0A68-DA44-A91A-735E1075788F}"/>
              </a:ext>
            </a:extLst>
          </p:cNvPr>
          <p:cNvPicPr>
            <a:picLocks noChangeAspect="1"/>
          </p:cNvPicPr>
          <p:nvPr/>
        </p:nvPicPr>
        <p:blipFill>
          <a:blip r:embed="rId3"/>
          <a:stretch>
            <a:fillRect/>
          </a:stretch>
        </p:blipFill>
        <p:spPr>
          <a:xfrm>
            <a:off x="7695051" y="157126"/>
            <a:ext cx="2355783" cy="2261552"/>
          </a:xfrm>
          <a:prstGeom prst="rect">
            <a:avLst/>
          </a:prstGeom>
        </p:spPr>
      </p:pic>
    </p:spTree>
    <p:extLst>
      <p:ext uri="{BB962C8B-B14F-4D97-AF65-F5344CB8AC3E}">
        <p14:creationId xmlns:p14="http://schemas.microsoft.com/office/powerpoint/2010/main" val="1308553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90220-C117-6B45-8E81-C65EC394062C}"/>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80DE75AB-518C-8F4B-BECD-B14D66C94C94}"/>
              </a:ext>
            </a:extLst>
          </p:cNvPr>
          <p:cNvSpPr>
            <a:spLocks noGrp="1"/>
          </p:cNvSpPr>
          <p:nvPr>
            <p:ph idx="1"/>
          </p:nvPr>
        </p:nvSpPr>
        <p:spPr/>
        <p:txBody>
          <a:bodyPr/>
          <a:lstStyle/>
          <a:p>
            <a:r>
              <a:rPr lang="en-US" dirty="0"/>
              <a:t>•Executive Medical Consultant: </a:t>
            </a:r>
            <a:r>
              <a:rPr lang="en-US" dirty="0" err="1"/>
              <a:t>ForeverLabs</a:t>
            </a:r>
            <a:r>
              <a:rPr lang="en-US" dirty="0"/>
              <a:t>, Inc.</a:t>
            </a:r>
            <a:br>
              <a:rPr lang="en-US" dirty="0"/>
            </a:br>
            <a:endParaRPr lang="en-US" dirty="0"/>
          </a:p>
          <a:p>
            <a:r>
              <a:rPr lang="en-US" dirty="0"/>
              <a:t>•Educational Consultant: Arthrex, Inc.</a:t>
            </a:r>
          </a:p>
          <a:p>
            <a:endParaRPr lang="en-US" dirty="0"/>
          </a:p>
        </p:txBody>
      </p:sp>
    </p:spTree>
    <p:extLst>
      <p:ext uri="{BB962C8B-B14F-4D97-AF65-F5344CB8AC3E}">
        <p14:creationId xmlns:p14="http://schemas.microsoft.com/office/powerpoint/2010/main" val="7200522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13010-5F08-5B4B-AD61-C540371E3C81}"/>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F2901A02-7ADD-EB43-859F-5204B2B9751E}"/>
              </a:ext>
            </a:extLst>
          </p:cNvPr>
          <p:cNvSpPr>
            <a:spLocks noGrp="1"/>
          </p:cNvSpPr>
          <p:nvPr>
            <p:ph idx="1"/>
          </p:nvPr>
        </p:nvSpPr>
        <p:spPr>
          <a:xfrm>
            <a:off x="1103312" y="2052918"/>
            <a:ext cx="10673052" cy="4195481"/>
          </a:xfrm>
        </p:spPr>
        <p:txBody>
          <a:bodyPr>
            <a:noAutofit/>
          </a:bodyPr>
          <a:lstStyle/>
          <a:p>
            <a:r>
              <a:rPr lang="en-US" sz="2400" dirty="0"/>
              <a:t>Technologies behind </a:t>
            </a:r>
            <a:r>
              <a:rPr lang="en-US" sz="2400" dirty="0" err="1"/>
              <a:t>orthobiologics</a:t>
            </a:r>
            <a:r>
              <a:rPr lang="en-US" sz="2400" dirty="0"/>
              <a:t> continue to evolve faster than we can keep up with</a:t>
            </a:r>
          </a:p>
          <a:p>
            <a:r>
              <a:rPr lang="en-US" sz="2400" dirty="0">
                <a:solidFill>
                  <a:schemeClr val="accent2"/>
                </a:solidFill>
              </a:rPr>
              <a:t>Good evidence for MSC </a:t>
            </a:r>
            <a:r>
              <a:rPr lang="en-US" sz="2400" dirty="0" err="1">
                <a:solidFill>
                  <a:schemeClr val="accent2"/>
                </a:solidFill>
              </a:rPr>
              <a:t>tx</a:t>
            </a:r>
            <a:r>
              <a:rPr lang="en-US" sz="2400" dirty="0">
                <a:solidFill>
                  <a:schemeClr val="accent2"/>
                </a:solidFill>
              </a:rPr>
              <a:t> of appendicular skeletal nonunion</a:t>
            </a:r>
          </a:p>
          <a:p>
            <a:r>
              <a:rPr lang="en-US" sz="2400" dirty="0">
                <a:solidFill>
                  <a:schemeClr val="accent2"/>
                </a:solidFill>
              </a:rPr>
              <a:t>Established </a:t>
            </a:r>
            <a:r>
              <a:rPr lang="en-US" sz="2400" dirty="0" err="1">
                <a:solidFill>
                  <a:schemeClr val="accent2"/>
                </a:solidFill>
              </a:rPr>
              <a:t>tx</a:t>
            </a:r>
            <a:r>
              <a:rPr lang="en-US" sz="2400" dirty="0">
                <a:solidFill>
                  <a:schemeClr val="accent2"/>
                </a:solidFill>
              </a:rPr>
              <a:t> effect of MSCs on meniscectomy, knee OA, and knee/ankle chondral defects</a:t>
            </a:r>
          </a:p>
          <a:p>
            <a:r>
              <a:rPr lang="en-US" sz="2400" dirty="0"/>
              <a:t>Differences in preparations, concentration, combination of </a:t>
            </a:r>
            <a:r>
              <a:rPr lang="en-US" sz="2400" dirty="0" err="1"/>
              <a:t>txs</a:t>
            </a:r>
            <a:endParaRPr lang="en-US" sz="2400" dirty="0"/>
          </a:p>
          <a:p>
            <a:r>
              <a:rPr lang="en-US" sz="2400" dirty="0">
                <a:solidFill>
                  <a:schemeClr val="accent2"/>
                </a:solidFill>
              </a:rPr>
              <a:t>Dose related response noted</a:t>
            </a:r>
          </a:p>
          <a:p>
            <a:r>
              <a:rPr lang="en-US" sz="2400" dirty="0"/>
              <a:t>No all orthopedics conditions are created the same</a:t>
            </a:r>
          </a:p>
        </p:txBody>
      </p:sp>
    </p:spTree>
    <p:extLst>
      <p:ext uri="{BB962C8B-B14F-4D97-AF65-F5344CB8AC3E}">
        <p14:creationId xmlns:p14="http://schemas.microsoft.com/office/powerpoint/2010/main" val="2678055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6FEFD-76F6-FD47-84A7-FA7247564609}"/>
              </a:ext>
            </a:extLst>
          </p:cNvPr>
          <p:cNvSpPr>
            <a:spLocks noGrp="1"/>
          </p:cNvSpPr>
          <p:nvPr>
            <p:ph type="title"/>
          </p:nvPr>
        </p:nvSpPr>
        <p:spPr/>
        <p:txBody>
          <a:bodyPr/>
          <a:lstStyle/>
          <a:p>
            <a:r>
              <a:rPr lang="en-US" dirty="0"/>
              <a:t>Thank you</a:t>
            </a:r>
          </a:p>
        </p:txBody>
      </p:sp>
      <p:pic>
        <p:nvPicPr>
          <p:cNvPr id="5" name="Content Placeholder 4">
            <a:extLst>
              <a:ext uri="{FF2B5EF4-FFF2-40B4-BE49-F238E27FC236}">
                <a16:creationId xmlns:a16="http://schemas.microsoft.com/office/drawing/2014/main" id="{169A2F44-031A-0B4D-8C35-AAD098729CBA}"/>
              </a:ext>
            </a:extLst>
          </p:cNvPr>
          <p:cNvPicPr>
            <a:picLocks noGrp="1" noChangeAspect="1"/>
          </p:cNvPicPr>
          <p:nvPr>
            <p:ph idx="1"/>
          </p:nvPr>
        </p:nvPicPr>
        <p:blipFill>
          <a:blip r:embed="rId2"/>
          <a:stretch>
            <a:fillRect/>
          </a:stretch>
        </p:blipFill>
        <p:spPr>
          <a:xfrm>
            <a:off x="3811171" y="1567543"/>
            <a:ext cx="3939721" cy="4680857"/>
          </a:xfrm>
        </p:spPr>
      </p:pic>
    </p:spTree>
    <p:extLst>
      <p:ext uri="{BB962C8B-B14F-4D97-AF65-F5344CB8AC3E}">
        <p14:creationId xmlns:p14="http://schemas.microsoft.com/office/powerpoint/2010/main" val="156960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7A827-00F6-CB45-8DCC-DCB6E8ADDCE1}"/>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742C10D2-8A83-164D-B62D-CCD8299ADAC9}"/>
              </a:ext>
            </a:extLst>
          </p:cNvPr>
          <p:cNvSpPr>
            <a:spLocks noGrp="1"/>
          </p:cNvSpPr>
          <p:nvPr>
            <p:ph idx="1"/>
          </p:nvPr>
        </p:nvSpPr>
        <p:spPr>
          <a:xfrm>
            <a:off x="1103312" y="1424066"/>
            <a:ext cx="8946541" cy="4824333"/>
          </a:xfrm>
        </p:spPr>
        <p:txBody>
          <a:bodyPr>
            <a:noAutofit/>
          </a:bodyPr>
          <a:lstStyle/>
          <a:p>
            <a:r>
              <a:rPr lang="en-US" sz="800" dirty="0"/>
              <a:t>Buda R, </a:t>
            </a:r>
            <a:r>
              <a:rPr lang="en-US" sz="800" dirty="0" err="1"/>
              <a:t>Vannini</a:t>
            </a:r>
            <a:r>
              <a:rPr lang="en-US" sz="800" dirty="0"/>
              <a:t> F, </a:t>
            </a:r>
            <a:r>
              <a:rPr lang="en-US" sz="800" dirty="0" err="1"/>
              <a:t>Castagnini</a:t>
            </a:r>
            <a:r>
              <a:rPr lang="en-US" sz="800" dirty="0"/>
              <a:t> F, et al. Regenerative treatment in osteochondral lesions of the talus: autologous chondrocyte implantation versus one-step bone marrow derived cells transplantation. </a:t>
            </a:r>
            <a:r>
              <a:rPr lang="en-US" sz="800" i="1" dirty="0"/>
              <a:t>International </a:t>
            </a:r>
            <a:r>
              <a:rPr lang="en-US" sz="800" i="1" dirty="0" err="1"/>
              <a:t>orthopaedics</a:t>
            </a:r>
            <a:r>
              <a:rPr lang="en-US" sz="800" i="1" dirty="0"/>
              <a:t>. </a:t>
            </a:r>
            <a:r>
              <a:rPr lang="en-US" sz="800" dirty="0"/>
              <a:t>2015;39(5):893-900. </a:t>
            </a:r>
          </a:p>
          <a:p>
            <a:r>
              <a:rPr lang="en-US" sz="800" dirty="0" err="1"/>
              <a:t>Enea</a:t>
            </a:r>
            <a:r>
              <a:rPr lang="en-US" sz="800" dirty="0"/>
              <a:t> D, </a:t>
            </a:r>
            <a:r>
              <a:rPr lang="en-US" sz="800" dirty="0" err="1"/>
              <a:t>Cecconi</a:t>
            </a:r>
            <a:r>
              <a:rPr lang="en-US" sz="800" dirty="0"/>
              <a:t> S, Calcagno S, </a:t>
            </a:r>
            <a:r>
              <a:rPr lang="en-US" sz="800" dirty="0" err="1"/>
              <a:t>Busilacchi</a:t>
            </a:r>
            <a:r>
              <a:rPr lang="en-US" sz="800" dirty="0"/>
              <a:t> A, </a:t>
            </a:r>
            <a:r>
              <a:rPr lang="en-US" sz="800" dirty="0" err="1"/>
              <a:t>Manzotti</a:t>
            </a:r>
            <a:r>
              <a:rPr lang="en-US" sz="800" dirty="0"/>
              <a:t> S, </a:t>
            </a:r>
            <a:r>
              <a:rPr lang="en-US" sz="800" dirty="0" err="1"/>
              <a:t>Gigante</a:t>
            </a:r>
            <a:r>
              <a:rPr lang="en-US" sz="800" dirty="0"/>
              <a:t> A. One-step cartilage repair in the knee: collagen-covered microfracture and autologous bone marrow concentrate. A pilot study. </a:t>
            </a:r>
            <a:r>
              <a:rPr lang="en-US" sz="800" i="1" dirty="0"/>
              <a:t>The Knee. </a:t>
            </a:r>
            <a:r>
              <a:rPr lang="en-US" sz="800" dirty="0"/>
              <a:t>2015;22(1):30-35. </a:t>
            </a:r>
          </a:p>
          <a:p>
            <a:r>
              <a:rPr lang="en-US" sz="800" dirty="0" err="1"/>
              <a:t>Enea</a:t>
            </a:r>
            <a:r>
              <a:rPr lang="en-US" sz="800" dirty="0"/>
              <a:t> D, </a:t>
            </a:r>
            <a:r>
              <a:rPr lang="en-US" sz="800" dirty="0" err="1"/>
              <a:t>Cecconi</a:t>
            </a:r>
            <a:r>
              <a:rPr lang="en-US" sz="800" dirty="0"/>
              <a:t> S, Calcagno S, et al. Single-stage cartilage repair in the knee with microfracture covered with a resorbable polymer-based matrix and autologous bone marrow concentrate. </a:t>
            </a:r>
            <a:r>
              <a:rPr lang="en-US" sz="800" i="1" dirty="0"/>
              <a:t>The Knee. </a:t>
            </a:r>
            <a:r>
              <a:rPr lang="en-US" sz="800" dirty="0"/>
              <a:t>2013;20(6):562-569. </a:t>
            </a:r>
          </a:p>
          <a:p>
            <a:r>
              <a:rPr lang="en-US" sz="800" dirty="0" err="1"/>
              <a:t>Gigante</a:t>
            </a:r>
            <a:r>
              <a:rPr lang="en-US" sz="800" dirty="0"/>
              <a:t> A, Calcagno S, </a:t>
            </a:r>
            <a:r>
              <a:rPr lang="en-US" sz="800" dirty="0" err="1"/>
              <a:t>Cecconi</a:t>
            </a:r>
            <a:r>
              <a:rPr lang="en-US" sz="800" dirty="0"/>
              <a:t> S, </a:t>
            </a:r>
            <a:r>
              <a:rPr lang="en-US" sz="800" dirty="0" err="1"/>
              <a:t>Ramazzotti</a:t>
            </a:r>
            <a:r>
              <a:rPr lang="en-US" sz="800" dirty="0"/>
              <a:t> D, </a:t>
            </a:r>
            <a:r>
              <a:rPr lang="en-US" sz="800" dirty="0" err="1"/>
              <a:t>Manzotti</a:t>
            </a:r>
            <a:r>
              <a:rPr lang="en-US" sz="800" dirty="0"/>
              <a:t> S, </a:t>
            </a:r>
            <a:r>
              <a:rPr lang="en-US" sz="800" dirty="0" err="1"/>
              <a:t>Enea</a:t>
            </a:r>
            <a:r>
              <a:rPr lang="en-US" sz="800" dirty="0"/>
              <a:t> D. Use of collagen scaffold and autologous bone marrow concentrate as a one-step cartilage repair in the knee: histological results of second-look biopsies at 1 year follow-up. </a:t>
            </a:r>
            <a:r>
              <a:rPr lang="en-US" sz="800" i="1" dirty="0"/>
              <a:t>International journal of immunopathology and pharmacology. </a:t>
            </a:r>
            <a:r>
              <a:rPr lang="en-US" sz="800" dirty="0"/>
              <a:t>2011;24(1 </a:t>
            </a:r>
            <a:r>
              <a:rPr lang="en-US" sz="800" dirty="0" err="1"/>
              <a:t>Suppl</a:t>
            </a:r>
            <a:r>
              <a:rPr lang="en-US" sz="800" dirty="0"/>
              <a:t> 2):69-72. </a:t>
            </a:r>
          </a:p>
          <a:p>
            <a:r>
              <a:rPr lang="en-US" sz="800" dirty="0" err="1"/>
              <a:t>Gobbi</a:t>
            </a:r>
            <a:r>
              <a:rPr lang="en-US" sz="800" dirty="0"/>
              <a:t> A, </a:t>
            </a:r>
            <a:r>
              <a:rPr lang="en-US" sz="800" dirty="0" err="1"/>
              <a:t>Chaurasia</a:t>
            </a:r>
            <a:r>
              <a:rPr lang="en-US" sz="800" dirty="0"/>
              <a:t> S, </a:t>
            </a:r>
            <a:r>
              <a:rPr lang="en-US" sz="800" dirty="0" err="1"/>
              <a:t>Karnatzikos</a:t>
            </a:r>
            <a:r>
              <a:rPr lang="en-US" sz="800" dirty="0"/>
              <a:t> G, Nakamura N. Matrix-Induced Autologous Chondrocyte Implantation versus Multipotent Stem Cells for the Treatment of Large Patellofemoral Chondral Lesions: A Nonrandomized Prospective Trial. </a:t>
            </a:r>
            <a:r>
              <a:rPr lang="en-US" sz="800" i="1" dirty="0"/>
              <a:t>Cartilage. </a:t>
            </a:r>
            <a:r>
              <a:rPr lang="en-US" sz="800" dirty="0"/>
              <a:t>2015;6(2):82-97. </a:t>
            </a:r>
          </a:p>
          <a:p>
            <a:r>
              <a:rPr lang="en-US" sz="800" dirty="0" err="1"/>
              <a:t>Gobbi</a:t>
            </a:r>
            <a:r>
              <a:rPr lang="en-US" sz="800" dirty="0"/>
              <a:t> A, </a:t>
            </a:r>
            <a:r>
              <a:rPr lang="en-US" sz="800" dirty="0" err="1"/>
              <a:t>Karnatzikos</a:t>
            </a:r>
            <a:r>
              <a:rPr lang="en-US" sz="800" dirty="0"/>
              <a:t> G, </a:t>
            </a:r>
            <a:r>
              <a:rPr lang="en-US" sz="800" dirty="0" err="1"/>
              <a:t>Sankineani</a:t>
            </a:r>
            <a:r>
              <a:rPr lang="en-US" sz="800" dirty="0"/>
              <a:t> SR. One-step surgery with multipotent stem cells for the treatment of large full-thickness chondral defects of the knee. </a:t>
            </a:r>
            <a:r>
              <a:rPr lang="en-US" sz="800" i="1" dirty="0"/>
              <a:t>The American journal of sports medicine. </a:t>
            </a:r>
            <a:r>
              <a:rPr lang="en-US" sz="800" dirty="0"/>
              <a:t>2014;42(3):648-657. </a:t>
            </a:r>
          </a:p>
          <a:p>
            <a:r>
              <a:rPr lang="en-US" sz="800" dirty="0" err="1"/>
              <a:t>Gobbi</a:t>
            </a:r>
            <a:r>
              <a:rPr lang="en-US" sz="800" dirty="0"/>
              <a:t> A, </a:t>
            </a:r>
            <a:r>
              <a:rPr lang="en-US" sz="800" dirty="0" err="1"/>
              <a:t>Karnatzikos</a:t>
            </a:r>
            <a:r>
              <a:rPr lang="en-US" sz="800" dirty="0"/>
              <a:t> G, Scotti C, Mahajan V, </a:t>
            </a:r>
            <a:r>
              <a:rPr lang="en-US" sz="800" dirty="0" err="1"/>
              <a:t>Mazzucco</a:t>
            </a:r>
            <a:r>
              <a:rPr lang="en-US" sz="800" dirty="0"/>
              <a:t> L, </a:t>
            </a:r>
            <a:r>
              <a:rPr lang="en-US" sz="800" dirty="0" err="1"/>
              <a:t>Grigolo</a:t>
            </a:r>
            <a:r>
              <a:rPr lang="en-US" sz="800" dirty="0"/>
              <a:t> B. One-Step Cartilage Repair with Bone Marrow Aspirate Concentrated Cells and Collagen Matrix in Full-Thickness Knee Cartilage Lesions: Results at 2-Year Follow-up. </a:t>
            </a:r>
            <a:r>
              <a:rPr lang="en-US" sz="800" i="1" dirty="0"/>
              <a:t>Cartilage. </a:t>
            </a:r>
            <a:r>
              <a:rPr lang="en-US" sz="800" dirty="0"/>
              <a:t>2011;2(3):286-299. </a:t>
            </a:r>
          </a:p>
          <a:p>
            <a:r>
              <a:rPr lang="en-US" sz="800" dirty="0"/>
              <a:t>Hannon CP, Ross KA, </a:t>
            </a:r>
            <a:r>
              <a:rPr lang="en-US" sz="800" dirty="0" err="1"/>
              <a:t>Murawski</a:t>
            </a:r>
            <a:r>
              <a:rPr lang="en-US" sz="800" dirty="0"/>
              <a:t> CD, et al. Arthroscopic Bone Marrow Stimulation and Concentrated Bone Marrow Aspirate for Osteochondral Lesions of the Talus: A Case-Control Study of Functional and Magnetic Resonance Observation of Cartilage Repair Tissue Outcomes. </a:t>
            </a:r>
            <a:r>
              <a:rPr lang="en-US" sz="800" i="1" dirty="0"/>
              <a:t>Arthroscopy : the journal of arthroscopic &amp; related surgery : official publication of the Arthroscopy Association of North America and the International Arthroscopy Association. </a:t>
            </a:r>
            <a:r>
              <a:rPr lang="en-US" sz="800" dirty="0"/>
              <a:t>2016;32(2):339-347. </a:t>
            </a:r>
          </a:p>
          <a:p>
            <a:r>
              <a:rPr lang="en-US" sz="800" dirty="0" err="1"/>
              <a:t>Hernigou</a:t>
            </a:r>
            <a:r>
              <a:rPr lang="en-US" sz="800" dirty="0"/>
              <a:t> P, </a:t>
            </a:r>
            <a:r>
              <a:rPr lang="en-US" sz="800" dirty="0" err="1"/>
              <a:t>Flouzat</a:t>
            </a:r>
            <a:r>
              <a:rPr lang="en-US" sz="800" dirty="0"/>
              <a:t> </a:t>
            </a:r>
            <a:r>
              <a:rPr lang="en-US" sz="800" dirty="0" err="1"/>
              <a:t>Lachaniette</a:t>
            </a:r>
            <a:r>
              <a:rPr lang="en-US" sz="800" dirty="0"/>
              <a:t> CH, </a:t>
            </a:r>
            <a:r>
              <a:rPr lang="en-US" sz="800" dirty="0" err="1"/>
              <a:t>Delambre</a:t>
            </a:r>
            <a:r>
              <a:rPr lang="en-US" sz="800" dirty="0"/>
              <a:t> J, et al. Biologic augmentation of rotator cuff repair with mesenchymal stem cells during arthroscopy improves healing and prevents further tears: a case-controlled study. </a:t>
            </a:r>
            <a:r>
              <a:rPr lang="en-US" sz="800" i="1" dirty="0"/>
              <a:t>International </a:t>
            </a:r>
            <a:r>
              <a:rPr lang="en-US" sz="800" i="1" dirty="0" err="1"/>
              <a:t>orthopaedics</a:t>
            </a:r>
            <a:r>
              <a:rPr lang="en-US" sz="800" i="1" dirty="0"/>
              <a:t>. </a:t>
            </a:r>
            <a:r>
              <a:rPr lang="en-US" sz="800" dirty="0"/>
              <a:t>2014;38(9):1811-1818. </a:t>
            </a:r>
          </a:p>
          <a:p>
            <a:r>
              <a:rPr lang="en-US" sz="800" dirty="0"/>
              <a:t>Kennedy JG, </a:t>
            </a:r>
            <a:r>
              <a:rPr lang="en-US" sz="800" dirty="0" err="1"/>
              <a:t>Murawski</a:t>
            </a:r>
            <a:r>
              <a:rPr lang="en-US" sz="800" dirty="0"/>
              <a:t> CD. The Treatment of Osteochondral Lesions of the Talus with Autologous Osteochondral Transplantation and Bone Marrow Aspirate Concentrate: Surgical Technique. </a:t>
            </a:r>
            <a:r>
              <a:rPr lang="en-US" sz="800" i="1" dirty="0"/>
              <a:t>Cartilage. </a:t>
            </a:r>
            <a:r>
              <a:rPr lang="en-US" sz="800" dirty="0"/>
              <a:t>2011;2(4):327-336. </a:t>
            </a:r>
          </a:p>
          <a:p>
            <a:r>
              <a:rPr lang="en-US" sz="800" dirty="0" err="1"/>
              <a:t>Krych</a:t>
            </a:r>
            <a:r>
              <a:rPr lang="en-US" sz="800" dirty="0"/>
              <a:t> AJ, </a:t>
            </a:r>
            <a:r>
              <a:rPr lang="en-US" sz="800" dirty="0" err="1"/>
              <a:t>Nawabi</a:t>
            </a:r>
            <a:r>
              <a:rPr lang="en-US" sz="800" dirty="0"/>
              <a:t> DH, Farshad-</a:t>
            </a:r>
            <a:r>
              <a:rPr lang="en-US" sz="800" dirty="0" err="1"/>
              <a:t>Amacker</a:t>
            </a:r>
            <a:r>
              <a:rPr lang="en-US" sz="800" dirty="0"/>
              <a:t> NA, et al. Bone Marrow Concentrate Improves Early Cartilage Phase Maturation of a Scaffold Plug in the Knee: A Comparative Magnetic Resonance Imaging Analysis to Platelet-Rich Plasma and Control. </a:t>
            </a:r>
            <a:r>
              <a:rPr lang="en-US" sz="800" i="1" dirty="0"/>
              <a:t>The American journal of sports medicine. </a:t>
            </a:r>
            <a:r>
              <a:rPr lang="en-US" sz="800" dirty="0"/>
              <a:t>2016;44(1):91- 98. </a:t>
            </a:r>
          </a:p>
          <a:p>
            <a:r>
              <a:rPr lang="en-US" sz="800" dirty="0"/>
              <a:t>Shapiro SA, </a:t>
            </a:r>
            <a:r>
              <a:rPr lang="en-US" sz="800" dirty="0" err="1"/>
              <a:t>Kazmerchak</a:t>
            </a:r>
            <a:r>
              <a:rPr lang="en-US" sz="800" dirty="0"/>
              <a:t> SE, Heckman MG, Zubair AC, O'Connor MI. A Prospective, Single- Blind, Placebo-Controlled Trial of Bone Marrow Aspirate Concentrate for Knee Osteoarthritis. </a:t>
            </a:r>
            <a:r>
              <a:rPr lang="en-US" sz="800" i="1" dirty="0"/>
              <a:t>The American journal of sports medicine. </a:t>
            </a:r>
            <a:r>
              <a:rPr lang="en-US" sz="800" dirty="0"/>
              <a:t>2017;45(1):82-90. </a:t>
            </a:r>
          </a:p>
        </p:txBody>
      </p:sp>
    </p:spTree>
    <p:extLst>
      <p:ext uri="{BB962C8B-B14F-4D97-AF65-F5344CB8AC3E}">
        <p14:creationId xmlns:p14="http://schemas.microsoft.com/office/powerpoint/2010/main" val="3704194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5B7CD-857C-2E4D-9EB9-A1E1A69E8CE2}"/>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9C44DE59-D648-7B49-8A76-568E0EE510AC}"/>
              </a:ext>
            </a:extLst>
          </p:cNvPr>
          <p:cNvSpPr>
            <a:spLocks noGrp="1"/>
          </p:cNvSpPr>
          <p:nvPr>
            <p:ph idx="1"/>
          </p:nvPr>
        </p:nvSpPr>
        <p:spPr/>
        <p:txBody>
          <a:bodyPr/>
          <a:lstStyle/>
          <a:p>
            <a:r>
              <a:rPr lang="en-US" dirty="0"/>
              <a:t>Overview</a:t>
            </a:r>
          </a:p>
          <a:p>
            <a:r>
              <a:rPr lang="en-US" dirty="0"/>
              <a:t>Basics</a:t>
            </a:r>
          </a:p>
          <a:p>
            <a:r>
              <a:rPr lang="en-US" dirty="0"/>
              <a:t>Review of Literature</a:t>
            </a:r>
          </a:p>
          <a:p>
            <a:pPr lvl="1"/>
            <a:r>
              <a:rPr lang="en-US" dirty="0" err="1"/>
              <a:t>Nonunions</a:t>
            </a:r>
            <a:endParaRPr lang="en-US" dirty="0"/>
          </a:p>
          <a:p>
            <a:pPr lvl="1"/>
            <a:r>
              <a:rPr lang="en-US" dirty="0"/>
              <a:t>Cartilage and OA</a:t>
            </a:r>
          </a:p>
          <a:p>
            <a:pPr lvl="1"/>
            <a:r>
              <a:rPr lang="en-US" dirty="0"/>
              <a:t>Meniscectomy</a:t>
            </a:r>
          </a:p>
          <a:p>
            <a:pPr lvl="1"/>
            <a:r>
              <a:rPr lang="en-US" dirty="0"/>
              <a:t>Rotator Cuff</a:t>
            </a:r>
          </a:p>
          <a:p>
            <a:pPr lvl="1"/>
            <a:r>
              <a:rPr lang="en-US" dirty="0"/>
              <a:t>Spine</a:t>
            </a:r>
          </a:p>
          <a:p>
            <a:r>
              <a:rPr lang="en-US" dirty="0"/>
              <a:t>Complications</a:t>
            </a:r>
          </a:p>
          <a:p>
            <a:pPr marL="0" indent="0">
              <a:buNone/>
            </a:pPr>
            <a:endParaRPr lang="en-US" dirty="0"/>
          </a:p>
          <a:p>
            <a:endParaRPr lang="en-US" dirty="0"/>
          </a:p>
        </p:txBody>
      </p:sp>
    </p:spTree>
    <p:extLst>
      <p:ext uri="{BB962C8B-B14F-4D97-AF65-F5344CB8AC3E}">
        <p14:creationId xmlns:p14="http://schemas.microsoft.com/office/powerpoint/2010/main" val="1152479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68298-1388-A547-8E92-C514AC9970DD}"/>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3C5128CF-85C5-4041-AC39-955C45A6F728}"/>
              </a:ext>
            </a:extLst>
          </p:cNvPr>
          <p:cNvSpPr>
            <a:spLocks noGrp="1"/>
          </p:cNvSpPr>
          <p:nvPr>
            <p:ph idx="1"/>
          </p:nvPr>
        </p:nvSpPr>
        <p:spPr>
          <a:xfrm>
            <a:off x="1104293" y="1351878"/>
            <a:ext cx="8946541" cy="4195481"/>
          </a:xfrm>
        </p:spPr>
        <p:txBody>
          <a:bodyPr/>
          <a:lstStyle/>
          <a:p>
            <a:r>
              <a:rPr lang="en-US" dirty="0"/>
              <a:t>Stem Cell Market is projected to reach $15.6 Billion by 2025, CAGR 9%</a:t>
            </a:r>
          </a:p>
          <a:p>
            <a:pPr lvl="1"/>
            <a:r>
              <a:rPr lang="en-US" dirty="0"/>
              <a:t>In 2001, Knee OA direct and indirect cost &gt; $65 Billion/</a:t>
            </a:r>
            <a:r>
              <a:rPr lang="en-US" dirty="0" err="1"/>
              <a:t>yr</a:t>
            </a:r>
            <a:r>
              <a:rPr lang="en-US" dirty="0"/>
              <a:t> in US</a:t>
            </a:r>
          </a:p>
          <a:p>
            <a:r>
              <a:rPr lang="en-US" dirty="0"/>
              <a:t>Number of studies conducted are exponentially increasing</a:t>
            </a:r>
          </a:p>
          <a:p>
            <a:r>
              <a:rPr lang="en-US" dirty="0"/>
              <a:t>Variety of specialties: Orthopedics, Dermatology, Plastics, Ophthalmology, Cardiology, etc. </a:t>
            </a:r>
          </a:p>
          <a:p>
            <a:r>
              <a:rPr lang="en-US" dirty="0"/>
              <a:t>Increased Direct to Consumer Advertising without increase in studies showing efficacy</a:t>
            </a:r>
          </a:p>
        </p:txBody>
      </p:sp>
      <p:pic>
        <p:nvPicPr>
          <p:cNvPr id="6" name="Picture 5">
            <a:extLst>
              <a:ext uri="{FF2B5EF4-FFF2-40B4-BE49-F238E27FC236}">
                <a16:creationId xmlns:a16="http://schemas.microsoft.com/office/drawing/2014/main" id="{02A55AF5-0DBC-E143-995B-23D98CA04754}"/>
              </a:ext>
            </a:extLst>
          </p:cNvPr>
          <p:cNvPicPr>
            <a:picLocks noChangeAspect="1"/>
          </p:cNvPicPr>
          <p:nvPr/>
        </p:nvPicPr>
        <p:blipFill>
          <a:blip r:embed="rId2"/>
          <a:stretch>
            <a:fillRect/>
          </a:stretch>
        </p:blipFill>
        <p:spPr>
          <a:xfrm>
            <a:off x="4114032" y="4152623"/>
            <a:ext cx="5167128" cy="2679252"/>
          </a:xfrm>
          <a:prstGeom prst="rect">
            <a:avLst/>
          </a:prstGeom>
        </p:spPr>
      </p:pic>
    </p:spTree>
    <p:extLst>
      <p:ext uri="{BB962C8B-B14F-4D97-AF65-F5344CB8AC3E}">
        <p14:creationId xmlns:p14="http://schemas.microsoft.com/office/powerpoint/2010/main" val="65360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CC193-4520-E847-BD54-7DF03690BB34}"/>
              </a:ext>
            </a:extLst>
          </p:cNvPr>
          <p:cNvSpPr>
            <a:spLocks noGrp="1"/>
          </p:cNvSpPr>
          <p:nvPr>
            <p:ph type="title"/>
          </p:nvPr>
        </p:nvSpPr>
        <p:spPr/>
        <p:txBody>
          <a:bodyPr/>
          <a:lstStyle/>
          <a:p>
            <a:r>
              <a:rPr lang="en-US" dirty="0"/>
              <a:t>Bone Marrow Aspirate</a:t>
            </a:r>
          </a:p>
        </p:txBody>
      </p:sp>
      <p:sp>
        <p:nvSpPr>
          <p:cNvPr id="3" name="Content Placeholder 2">
            <a:extLst>
              <a:ext uri="{FF2B5EF4-FFF2-40B4-BE49-F238E27FC236}">
                <a16:creationId xmlns:a16="http://schemas.microsoft.com/office/drawing/2014/main" id="{06A97ED4-0FC9-AE45-8CF6-7A1110ADDD10}"/>
              </a:ext>
            </a:extLst>
          </p:cNvPr>
          <p:cNvSpPr>
            <a:spLocks noGrp="1"/>
          </p:cNvSpPr>
          <p:nvPr>
            <p:ph idx="1"/>
          </p:nvPr>
        </p:nvSpPr>
        <p:spPr/>
        <p:txBody>
          <a:bodyPr>
            <a:normAutofit/>
          </a:bodyPr>
          <a:lstStyle/>
          <a:p>
            <a:r>
              <a:rPr lang="en-US" sz="2400" dirty="0"/>
              <a:t>Contains high levels of endothelial progenitor cells, HSCs, MSCs, </a:t>
            </a:r>
            <a:r>
              <a:rPr lang="en-US" sz="2400" dirty="0" err="1"/>
              <a:t>Evs</a:t>
            </a:r>
            <a:r>
              <a:rPr lang="en-US" sz="2400" dirty="0"/>
              <a:t>, </a:t>
            </a:r>
            <a:r>
              <a:rPr lang="en-US" sz="2400" dirty="0">
                <a:sym typeface="Wingdings" pitchFamily="2" charset="2"/>
              </a:rPr>
              <a:t>growth factors and anti-inflammatory cytokines</a:t>
            </a:r>
          </a:p>
          <a:p>
            <a:r>
              <a:rPr lang="en-US" sz="2400" dirty="0">
                <a:sym typeface="Wingdings" pitchFamily="2" charset="2"/>
              </a:rPr>
              <a:t>Posterior iliac crest harvest  highest yield</a:t>
            </a:r>
          </a:p>
          <a:p>
            <a:pPr lvl="1"/>
            <a:r>
              <a:rPr lang="en-US" sz="2400" dirty="0">
                <a:sym typeface="Wingdings" pitchFamily="2" charset="2"/>
              </a:rPr>
              <a:t>Other sites: ASIS, proximal tibial, distal femur, proximal humerus, calcaneus</a:t>
            </a:r>
          </a:p>
          <a:p>
            <a:r>
              <a:rPr lang="en-US" sz="2400" dirty="0">
                <a:sym typeface="Wingdings" pitchFamily="2" charset="2"/>
              </a:rPr>
              <a:t>Pros  Easy harvest, large cell yield</a:t>
            </a:r>
          </a:p>
          <a:p>
            <a:r>
              <a:rPr lang="en-US" sz="2400" dirty="0">
                <a:sym typeface="Wingdings" pitchFamily="2" charset="2"/>
              </a:rPr>
              <a:t>Cons  Donor site morbidity, expensive</a:t>
            </a:r>
            <a:endParaRPr lang="en-US" sz="2400" dirty="0"/>
          </a:p>
        </p:txBody>
      </p:sp>
    </p:spTree>
    <p:extLst>
      <p:ext uri="{BB962C8B-B14F-4D97-AF65-F5344CB8AC3E}">
        <p14:creationId xmlns:p14="http://schemas.microsoft.com/office/powerpoint/2010/main" val="4246779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AE91A-0C01-A04D-85CE-9D2B0CDD75C3}"/>
              </a:ext>
            </a:extLst>
          </p:cNvPr>
          <p:cNvSpPr>
            <a:spLocks noGrp="1"/>
          </p:cNvSpPr>
          <p:nvPr>
            <p:ph type="title"/>
          </p:nvPr>
        </p:nvSpPr>
        <p:spPr/>
        <p:txBody>
          <a:bodyPr/>
          <a:lstStyle/>
          <a:p>
            <a:r>
              <a:rPr lang="en-US" dirty="0"/>
              <a:t>Fracture Healing - Nonunion</a:t>
            </a:r>
          </a:p>
        </p:txBody>
      </p:sp>
      <p:sp>
        <p:nvSpPr>
          <p:cNvPr id="3" name="Content Placeholder 2">
            <a:extLst>
              <a:ext uri="{FF2B5EF4-FFF2-40B4-BE49-F238E27FC236}">
                <a16:creationId xmlns:a16="http://schemas.microsoft.com/office/drawing/2014/main" id="{83423152-767C-3B44-B939-7D924A214C4B}"/>
              </a:ext>
            </a:extLst>
          </p:cNvPr>
          <p:cNvSpPr>
            <a:spLocks noGrp="1"/>
          </p:cNvSpPr>
          <p:nvPr>
            <p:ph sz="half" idx="1"/>
          </p:nvPr>
        </p:nvSpPr>
        <p:spPr>
          <a:xfrm>
            <a:off x="359766" y="1528997"/>
            <a:ext cx="3621391" cy="4916773"/>
          </a:xfrm>
        </p:spPr>
        <p:txBody>
          <a:bodyPr/>
          <a:lstStyle/>
          <a:p>
            <a:r>
              <a:rPr lang="en-US" dirty="0"/>
              <a:t>Many studies support injecting autologous aspirates into fracture site</a:t>
            </a:r>
          </a:p>
          <a:p>
            <a:r>
              <a:rPr lang="en-US" dirty="0"/>
              <a:t>Good evidence that autologous MSCs improve fracture healing in setting of nonunion</a:t>
            </a:r>
          </a:p>
          <a:p>
            <a:r>
              <a:rPr lang="en-US" dirty="0"/>
              <a:t>Correlation between callus formation and # CFUs supports treatment effects (</a:t>
            </a:r>
            <a:r>
              <a:rPr lang="en-US" dirty="0" err="1"/>
              <a:t>Hernigou</a:t>
            </a:r>
            <a:r>
              <a:rPr lang="en-US" dirty="0"/>
              <a:t> et al)</a:t>
            </a:r>
          </a:p>
        </p:txBody>
      </p:sp>
      <p:sp>
        <p:nvSpPr>
          <p:cNvPr id="4" name="Content Placeholder 3">
            <a:extLst>
              <a:ext uri="{FF2B5EF4-FFF2-40B4-BE49-F238E27FC236}">
                <a16:creationId xmlns:a16="http://schemas.microsoft.com/office/drawing/2014/main" id="{7C77AC1D-9253-0B41-A599-2092A26EB484}"/>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ADD8C053-39EA-2F41-BBFB-F3361F56F4A9}"/>
              </a:ext>
            </a:extLst>
          </p:cNvPr>
          <p:cNvPicPr>
            <a:picLocks noChangeAspect="1"/>
          </p:cNvPicPr>
          <p:nvPr/>
        </p:nvPicPr>
        <p:blipFill>
          <a:blip r:embed="rId2"/>
          <a:stretch>
            <a:fillRect/>
          </a:stretch>
        </p:blipFill>
        <p:spPr>
          <a:xfrm>
            <a:off x="6057172" y="1146467"/>
            <a:ext cx="5324868" cy="3065489"/>
          </a:xfrm>
          <a:prstGeom prst="rect">
            <a:avLst/>
          </a:prstGeom>
        </p:spPr>
      </p:pic>
      <p:pic>
        <p:nvPicPr>
          <p:cNvPr id="6" name="Picture 5">
            <a:extLst>
              <a:ext uri="{FF2B5EF4-FFF2-40B4-BE49-F238E27FC236}">
                <a16:creationId xmlns:a16="http://schemas.microsoft.com/office/drawing/2014/main" id="{23DB7AA7-5482-6141-98AB-F162CEA1DB9F}"/>
              </a:ext>
            </a:extLst>
          </p:cNvPr>
          <p:cNvPicPr>
            <a:picLocks noChangeAspect="1"/>
          </p:cNvPicPr>
          <p:nvPr/>
        </p:nvPicPr>
        <p:blipFill>
          <a:blip r:embed="rId3"/>
          <a:stretch>
            <a:fillRect/>
          </a:stretch>
        </p:blipFill>
        <p:spPr>
          <a:xfrm>
            <a:off x="3981157" y="2277979"/>
            <a:ext cx="2116724" cy="4429593"/>
          </a:xfrm>
          <a:prstGeom prst="rect">
            <a:avLst/>
          </a:prstGeom>
        </p:spPr>
      </p:pic>
      <p:pic>
        <p:nvPicPr>
          <p:cNvPr id="7" name="Picture 6">
            <a:extLst>
              <a:ext uri="{FF2B5EF4-FFF2-40B4-BE49-F238E27FC236}">
                <a16:creationId xmlns:a16="http://schemas.microsoft.com/office/drawing/2014/main" id="{06C994B9-4296-4C4C-88AE-7966CCD7BD37}"/>
              </a:ext>
            </a:extLst>
          </p:cNvPr>
          <p:cNvPicPr>
            <a:picLocks noChangeAspect="1"/>
          </p:cNvPicPr>
          <p:nvPr/>
        </p:nvPicPr>
        <p:blipFill>
          <a:blip r:embed="rId4"/>
          <a:stretch>
            <a:fillRect/>
          </a:stretch>
        </p:blipFill>
        <p:spPr>
          <a:xfrm>
            <a:off x="7973123" y="3714005"/>
            <a:ext cx="4046095" cy="3065936"/>
          </a:xfrm>
          <a:prstGeom prst="rect">
            <a:avLst/>
          </a:prstGeom>
        </p:spPr>
      </p:pic>
    </p:spTree>
    <p:extLst>
      <p:ext uri="{BB962C8B-B14F-4D97-AF65-F5344CB8AC3E}">
        <p14:creationId xmlns:p14="http://schemas.microsoft.com/office/powerpoint/2010/main" val="2459680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D0EF8F-410F-2E49-AD20-D3A9AA72453C}"/>
              </a:ext>
            </a:extLst>
          </p:cNvPr>
          <p:cNvSpPr>
            <a:spLocks noGrp="1"/>
          </p:cNvSpPr>
          <p:nvPr>
            <p:ph type="title"/>
          </p:nvPr>
        </p:nvSpPr>
        <p:spPr>
          <a:xfrm>
            <a:off x="646111" y="620358"/>
            <a:ext cx="9976169" cy="1400530"/>
          </a:xfrm>
        </p:spPr>
        <p:txBody>
          <a:bodyPr/>
          <a:lstStyle/>
          <a:p>
            <a:r>
              <a:rPr lang="en-US" dirty="0"/>
              <a:t>Role of Biologics in Knee Preservation</a:t>
            </a:r>
          </a:p>
        </p:txBody>
      </p:sp>
      <p:sp>
        <p:nvSpPr>
          <p:cNvPr id="6" name="Content Placeholder 5">
            <a:extLst>
              <a:ext uri="{FF2B5EF4-FFF2-40B4-BE49-F238E27FC236}">
                <a16:creationId xmlns:a16="http://schemas.microsoft.com/office/drawing/2014/main" id="{30852A8B-3186-CF4D-BEA9-246AF22437E4}"/>
              </a:ext>
            </a:extLst>
          </p:cNvPr>
          <p:cNvSpPr>
            <a:spLocks noGrp="1"/>
          </p:cNvSpPr>
          <p:nvPr>
            <p:ph idx="1"/>
          </p:nvPr>
        </p:nvSpPr>
        <p:spPr/>
        <p:txBody>
          <a:bodyPr/>
          <a:lstStyle/>
          <a:p>
            <a:r>
              <a:rPr lang="en-US" dirty="0"/>
              <a:t>Prevent Cartilage Damage</a:t>
            </a:r>
          </a:p>
          <a:p>
            <a:r>
              <a:rPr lang="en-US" dirty="0"/>
              <a:t>Disease Modification</a:t>
            </a:r>
          </a:p>
          <a:p>
            <a:r>
              <a:rPr lang="en-US" dirty="0"/>
              <a:t>Non-surgical treatment of OA</a:t>
            </a:r>
          </a:p>
          <a:p>
            <a:r>
              <a:rPr lang="en-US" dirty="0"/>
              <a:t>Adjunct to surgical interventions</a:t>
            </a:r>
          </a:p>
          <a:p>
            <a:r>
              <a:rPr lang="en-US" dirty="0"/>
              <a:t>Biologics as surgical interventions</a:t>
            </a:r>
          </a:p>
        </p:txBody>
      </p:sp>
      <p:pic>
        <p:nvPicPr>
          <p:cNvPr id="8" name="Picture 7">
            <a:extLst>
              <a:ext uri="{FF2B5EF4-FFF2-40B4-BE49-F238E27FC236}">
                <a16:creationId xmlns:a16="http://schemas.microsoft.com/office/drawing/2014/main" id="{6A811DD9-635D-8546-AD42-92F6E731C6B7}"/>
              </a:ext>
            </a:extLst>
          </p:cNvPr>
          <p:cNvPicPr>
            <a:picLocks noChangeAspect="1"/>
          </p:cNvPicPr>
          <p:nvPr/>
        </p:nvPicPr>
        <p:blipFill>
          <a:blip r:embed="rId3"/>
          <a:stretch>
            <a:fillRect/>
          </a:stretch>
        </p:blipFill>
        <p:spPr>
          <a:xfrm>
            <a:off x="6537960" y="1641438"/>
            <a:ext cx="4221480" cy="3956603"/>
          </a:xfrm>
          <a:prstGeom prst="rect">
            <a:avLst/>
          </a:prstGeom>
        </p:spPr>
      </p:pic>
      <p:sp>
        <p:nvSpPr>
          <p:cNvPr id="9" name="TextBox 8">
            <a:extLst>
              <a:ext uri="{FF2B5EF4-FFF2-40B4-BE49-F238E27FC236}">
                <a16:creationId xmlns:a16="http://schemas.microsoft.com/office/drawing/2014/main" id="{F38F3D27-8B9C-EB45-8E40-2F044FFB4933}"/>
              </a:ext>
            </a:extLst>
          </p:cNvPr>
          <p:cNvSpPr txBox="1"/>
          <p:nvPr/>
        </p:nvSpPr>
        <p:spPr>
          <a:xfrm>
            <a:off x="9944100" y="5903051"/>
            <a:ext cx="3672840" cy="276999"/>
          </a:xfrm>
          <a:prstGeom prst="rect">
            <a:avLst/>
          </a:prstGeom>
          <a:noFill/>
        </p:spPr>
        <p:txBody>
          <a:bodyPr wrap="square" rtlCol="0">
            <a:spAutoFit/>
          </a:bodyPr>
          <a:lstStyle/>
          <a:p>
            <a:r>
              <a:rPr lang="en-US" sz="1200" dirty="0"/>
              <a:t>Goodrich et al JBJS 2016</a:t>
            </a:r>
          </a:p>
        </p:txBody>
      </p:sp>
    </p:spTree>
    <p:extLst>
      <p:ext uri="{BB962C8B-B14F-4D97-AF65-F5344CB8AC3E}">
        <p14:creationId xmlns:p14="http://schemas.microsoft.com/office/powerpoint/2010/main" val="3431190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AB49C-EA3D-EA4C-8687-62B33DB8896A}"/>
              </a:ext>
            </a:extLst>
          </p:cNvPr>
          <p:cNvSpPr>
            <a:spLocks noGrp="1"/>
          </p:cNvSpPr>
          <p:nvPr>
            <p:ph type="title"/>
          </p:nvPr>
        </p:nvSpPr>
        <p:spPr/>
        <p:txBody>
          <a:bodyPr/>
          <a:lstStyle/>
          <a:p>
            <a:r>
              <a:rPr lang="en-US" dirty="0"/>
              <a:t>Cartilage &amp; Osteochondral Defects</a:t>
            </a:r>
          </a:p>
        </p:txBody>
      </p:sp>
      <p:sp>
        <p:nvSpPr>
          <p:cNvPr id="3" name="Content Placeholder 2">
            <a:extLst>
              <a:ext uri="{FF2B5EF4-FFF2-40B4-BE49-F238E27FC236}">
                <a16:creationId xmlns:a16="http://schemas.microsoft.com/office/drawing/2014/main" id="{DF92B9D9-BEFB-914E-B306-6DEADD6AC946}"/>
              </a:ext>
            </a:extLst>
          </p:cNvPr>
          <p:cNvSpPr>
            <a:spLocks noGrp="1"/>
          </p:cNvSpPr>
          <p:nvPr>
            <p:ph idx="1"/>
          </p:nvPr>
        </p:nvSpPr>
        <p:spPr>
          <a:xfrm>
            <a:off x="646111" y="1957752"/>
            <a:ext cx="10479089" cy="5126673"/>
          </a:xfrm>
        </p:spPr>
        <p:txBody>
          <a:bodyPr/>
          <a:lstStyle/>
          <a:p>
            <a:r>
              <a:rPr lang="en-US" sz="2800" dirty="0">
                <a:solidFill>
                  <a:schemeClr val="accent2"/>
                </a:solidFill>
              </a:rPr>
              <a:t>Full Thickness Cartilage Lesions</a:t>
            </a:r>
          </a:p>
          <a:p>
            <a:pPr lvl="1"/>
            <a:r>
              <a:rPr lang="en-US" sz="2200" dirty="0"/>
              <a:t>Evolving Evidence</a:t>
            </a:r>
          </a:p>
          <a:p>
            <a:pPr lvl="1"/>
            <a:r>
              <a:rPr lang="en-US" sz="2400" dirty="0" err="1"/>
              <a:t>Gobbi</a:t>
            </a:r>
            <a:r>
              <a:rPr lang="en-US" sz="2400" dirty="0"/>
              <a:t> et al 2016 </a:t>
            </a:r>
            <a:r>
              <a:rPr lang="en-US" sz="2400" dirty="0">
                <a:sym typeface="Wingdings" pitchFamily="2" charset="2"/>
              </a:rPr>
              <a:t> BMAC better than </a:t>
            </a:r>
            <a:r>
              <a:rPr lang="en-US" sz="2400" dirty="0" err="1">
                <a:sym typeface="Wingdings" pitchFamily="2" charset="2"/>
              </a:rPr>
              <a:t>MFx</a:t>
            </a:r>
            <a:r>
              <a:rPr lang="en-US" sz="2400" dirty="0">
                <a:sym typeface="Wingdings" pitchFamily="2" charset="2"/>
              </a:rPr>
              <a:t>, maintains results @ 5 </a:t>
            </a:r>
            <a:r>
              <a:rPr lang="en-US" sz="2400" dirty="0" err="1">
                <a:sym typeface="Wingdings" pitchFamily="2" charset="2"/>
              </a:rPr>
              <a:t>yrs</a:t>
            </a:r>
            <a:endParaRPr lang="en-US" sz="2400" dirty="0">
              <a:sym typeface="Wingdings" pitchFamily="2" charset="2"/>
            </a:endParaRPr>
          </a:p>
          <a:p>
            <a:pPr lvl="1"/>
            <a:r>
              <a:rPr lang="en-US" sz="2400" dirty="0">
                <a:sym typeface="Wingdings" pitchFamily="2" charset="2"/>
              </a:rPr>
              <a:t>Multiple studies (</a:t>
            </a:r>
            <a:r>
              <a:rPr lang="en-US" sz="2400" dirty="0" err="1">
                <a:sym typeface="Wingdings" pitchFamily="2" charset="2"/>
              </a:rPr>
              <a:t>Enea</a:t>
            </a:r>
            <a:r>
              <a:rPr lang="en-US" sz="2400" dirty="0">
                <a:sym typeface="Wingdings" pitchFamily="2" charset="2"/>
              </a:rPr>
              <a:t>, </a:t>
            </a:r>
            <a:r>
              <a:rPr lang="en-US" sz="2400" dirty="0" err="1">
                <a:sym typeface="Wingdings" pitchFamily="2" charset="2"/>
              </a:rPr>
              <a:t>Gigante</a:t>
            </a:r>
            <a:r>
              <a:rPr lang="en-US" sz="2400" dirty="0">
                <a:sym typeface="Wingdings" pitchFamily="2" charset="2"/>
              </a:rPr>
              <a:t>, </a:t>
            </a:r>
            <a:r>
              <a:rPr lang="en-US" sz="2400" dirty="0" err="1">
                <a:sym typeface="Wingdings" pitchFamily="2" charset="2"/>
              </a:rPr>
              <a:t>Gobbi</a:t>
            </a:r>
            <a:r>
              <a:rPr lang="en-US" sz="2400" dirty="0">
                <a:sym typeface="Wingdings" pitchFamily="2" charset="2"/>
              </a:rPr>
              <a:t>)  clinical improvement when surgical treatment augmented with BMC </a:t>
            </a:r>
          </a:p>
          <a:p>
            <a:r>
              <a:rPr lang="en-US" sz="2600" dirty="0">
                <a:solidFill>
                  <a:schemeClr val="accent2"/>
                </a:solidFill>
              </a:rPr>
              <a:t>Osteochondral Defects</a:t>
            </a:r>
          </a:p>
          <a:p>
            <a:pPr lvl="1"/>
            <a:r>
              <a:rPr lang="en-US" sz="2400" dirty="0"/>
              <a:t>Multiple Studies (Buda, Hannon, Kennedy)</a:t>
            </a:r>
            <a:r>
              <a:rPr lang="en-US" sz="2400" dirty="0">
                <a:sym typeface="Wingdings" pitchFamily="2" charset="2"/>
              </a:rPr>
              <a:t> improved outcomes with BMC augmentation of </a:t>
            </a:r>
            <a:r>
              <a:rPr lang="en-US" sz="2400" dirty="0" err="1">
                <a:sym typeface="Wingdings" pitchFamily="2" charset="2"/>
              </a:rPr>
              <a:t>Mfx</a:t>
            </a:r>
            <a:r>
              <a:rPr lang="en-US" sz="2400" dirty="0">
                <a:sym typeface="Wingdings" pitchFamily="2" charset="2"/>
              </a:rPr>
              <a:t>, OCA and ACI </a:t>
            </a:r>
            <a:endParaRPr lang="en-US" sz="2400" dirty="0"/>
          </a:p>
        </p:txBody>
      </p:sp>
      <p:pic>
        <p:nvPicPr>
          <p:cNvPr id="6" name="Picture 5">
            <a:extLst>
              <a:ext uri="{FF2B5EF4-FFF2-40B4-BE49-F238E27FC236}">
                <a16:creationId xmlns:a16="http://schemas.microsoft.com/office/drawing/2014/main" id="{19F6505F-8264-A840-8DCA-D7A7D46EC043}"/>
              </a:ext>
            </a:extLst>
          </p:cNvPr>
          <p:cNvPicPr>
            <a:picLocks noChangeAspect="1"/>
          </p:cNvPicPr>
          <p:nvPr/>
        </p:nvPicPr>
        <p:blipFill>
          <a:blip r:embed="rId3"/>
          <a:stretch>
            <a:fillRect/>
          </a:stretch>
        </p:blipFill>
        <p:spPr>
          <a:xfrm>
            <a:off x="7184571" y="1152983"/>
            <a:ext cx="4789370" cy="1851627"/>
          </a:xfrm>
          <a:prstGeom prst="rect">
            <a:avLst/>
          </a:prstGeom>
        </p:spPr>
      </p:pic>
    </p:spTree>
    <p:extLst>
      <p:ext uri="{BB962C8B-B14F-4D97-AF65-F5344CB8AC3E}">
        <p14:creationId xmlns:p14="http://schemas.microsoft.com/office/powerpoint/2010/main" val="3665823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0F805-0D3B-6B40-9755-B554FF31057D}"/>
              </a:ext>
            </a:extLst>
          </p:cNvPr>
          <p:cNvSpPr>
            <a:spLocks noGrp="1"/>
          </p:cNvSpPr>
          <p:nvPr>
            <p:ph type="title"/>
          </p:nvPr>
        </p:nvSpPr>
        <p:spPr>
          <a:xfrm>
            <a:off x="646111" y="452718"/>
            <a:ext cx="9804175" cy="1400530"/>
          </a:xfrm>
        </p:spPr>
        <p:txBody>
          <a:bodyPr/>
          <a:lstStyle/>
          <a:p>
            <a:r>
              <a:rPr lang="en-US" dirty="0"/>
              <a:t>Knee Osteoarthritis: Dose Response</a:t>
            </a:r>
          </a:p>
        </p:txBody>
      </p:sp>
      <p:sp>
        <p:nvSpPr>
          <p:cNvPr id="3" name="Content Placeholder 2">
            <a:extLst>
              <a:ext uri="{FF2B5EF4-FFF2-40B4-BE49-F238E27FC236}">
                <a16:creationId xmlns:a16="http://schemas.microsoft.com/office/drawing/2014/main" id="{96813EEF-D1F5-BA4E-897D-D18E502A4D26}"/>
              </a:ext>
            </a:extLst>
          </p:cNvPr>
          <p:cNvSpPr>
            <a:spLocks noGrp="1"/>
          </p:cNvSpPr>
          <p:nvPr>
            <p:ph idx="1"/>
          </p:nvPr>
        </p:nvSpPr>
        <p:spPr>
          <a:xfrm>
            <a:off x="646111" y="1684747"/>
            <a:ext cx="10916694" cy="2847703"/>
          </a:xfrm>
        </p:spPr>
        <p:txBody>
          <a:bodyPr>
            <a:normAutofit fontScale="92500" lnSpcReduction="20000"/>
          </a:bodyPr>
          <a:lstStyle/>
          <a:p>
            <a:pPr marL="457200" lvl="1" indent="0">
              <a:buNone/>
            </a:pPr>
            <a:endParaRPr lang="en-US" dirty="0">
              <a:sym typeface="Wingdings" pitchFamily="2" charset="2"/>
            </a:endParaRPr>
          </a:p>
          <a:p>
            <a:pPr marL="457200" lvl="1" indent="0">
              <a:buNone/>
            </a:pPr>
            <a:endParaRPr lang="en-US" dirty="0">
              <a:sym typeface="Wingdings" pitchFamily="2" charset="2"/>
            </a:endParaRPr>
          </a:p>
          <a:p>
            <a:pPr marL="0" indent="0">
              <a:buNone/>
            </a:pPr>
            <a:endParaRPr lang="en-US" dirty="0">
              <a:sym typeface="Wingdings" pitchFamily="2" charset="2"/>
            </a:endParaRPr>
          </a:p>
          <a:p>
            <a:endParaRPr lang="en-US" dirty="0">
              <a:sym typeface="Wingdings" pitchFamily="2" charset="2"/>
            </a:endParaRPr>
          </a:p>
          <a:p>
            <a:r>
              <a:rPr lang="en-US" dirty="0">
                <a:sym typeface="Wingdings" pitchFamily="2" charset="2"/>
              </a:rPr>
              <a:t>Control vs. Low Dose vs. High Dose BMSC (&gt; 4 x 10</a:t>
            </a:r>
            <a:r>
              <a:rPr lang="en-US" baseline="30000" dirty="0">
                <a:sym typeface="Wingdings" pitchFamily="2" charset="2"/>
              </a:rPr>
              <a:t>8</a:t>
            </a:r>
            <a:r>
              <a:rPr lang="en-US" dirty="0">
                <a:sym typeface="Wingdings" pitchFamily="2" charset="2"/>
              </a:rPr>
              <a:t>)</a:t>
            </a:r>
          </a:p>
          <a:p>
            <a:r>
              <a:rPr lang="en-US" dirty="0">
                <a:sym typeface="Wingdings" pitchFamily="2" charset="2"/>
              </a:rPr>
              <a:t>BMC injections improve knee function and pain in OA patients</a:t>
            </a:r>
          </a:p>
          <a:p>
            <a:r>
              <a:rPr lang="en-US" dirty="0">
                <a:sym typeface="Wingdings" pitchFamily="2" charset="2"/>
              </a:rPr>
              <a:t>Both doses improved, but higher concentration sig (1.6 vs. 3.2, P &lt;0.001)</a:t>
            </a:r>
          </a:p>
          <a:p>
            <a:r>
              <a:rPr lang="en-US" dirty="0">
                <a:sym typeface="Wingdings" pitchFamily="2" charset="2"/>
              </a:rPr>
              <a:t>Dose may be important factor in clinical outcome results</a:t>
            </a:r>
          </a:p>
        </p:txBody>
      </p:sp>
      <p:pic>
        <p:nvPicPr>
          <p:cNvPr id="6" name="Picture 5">
            <a:extLst>
              <a:ext uri="{FF2B5EF4-FFF2-40B4-BE49-F238E27FC236}">
                <a16:creationId xmlns:a16="http://schemas.microsoft.com/office/drawing/2014/main" id="{9043660E-539F-344A-828F-3122390A9FAE}"/>
              </a:ext>
            </a:extLst>
          </p:cNvPr>
          <p:cNvPicPr>
            <a:picLocks noChangeAspect="1"/>
          </p:cNvPicPr>
          <p:nvPr/>
        </p:nvPicPr>
        <p:blipFill>
          <a:blip r:embed="rId3"/>
          <a:stretch>
            <a:fillRect/>
          </a:stretch>
        </p:blipFill>
        <p:spPr>
          <a:xfrm>
            <a:off x="188909" y="1541052"/>
            <a:ext cx="9690100" cy="1345834"/>
          </a:xfrm>
          <a:prstGeom prst="rect">
            <a:avLst/>
          </a:prstGeom>
        </p:spPr>
      </p:pic>
      <p:pic>
        <p:nvPicPr>
          <p:cNvPr id="7" name="Picture 6">
            <a:extLst>
              <a:ext uri="{FF2B5EF4-FFF2-40B4-BE49-F238E27FC236}">
                <a16:creationId xmlns:a16="http://schemas.microsoft.com/office/drawing/2014/main" id="{8FADC8F8-E95E-444F-AEA0-230FB493575D}"/>
              </a:ext>
            </a:extLst>
          </p:cNvPr>
          <p:cNvPicPr>
            <a:picLocks noChangeAspect="1"/>
          </p:cNvPicPr>
          <p:nvPr/>
        </p:nvPicPr>
        <p:blipFill>
          <a:blip r:embed="rId4"/>
          <a:stretch>
            <a:fillRect/>
          </a:stretch>
        </p:blipFill>
        <p:spPr>
          <a:xfrm>
            <a:off x="8199847" y="4196408"/>
            <a:ext cx="3820160" cy="2621855"/>
          </a:xfrm>
          <a:prstGeom prst="rect">
            <a:avLst/>
          </a:prstGeom>
        </p:spPr>
      </p:pic>
    </p:spTree>
    <p:extLst>
      <p:ext uri="{BB962C8B-B14F-4D97-AF65-F5344CB8AC3E}">
        <p14:creationId xmlns:p14="http://schemas.microsoft.com/office/powerpoint/2010/main" val="351110348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{4273208F-CC6F-724E-ABC2-BA3263D097AC}tf10001062</Template>
  <TotalTime>6348</TotalTime>
  <Words>1633</Words>
  <Application>Microsoft Macintosh PowerPoint</Application>
  <PresentationFormat>Widescreen</PresentationFormat>
  <Paragraphs>161</Paragraphs>
  <Slides>22</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Century Gothic</vt:lpstr>
      <vt:lpstr>Wingdings</vt:lpstr>
      <vt:lpstr>Wingdings 3</vt:lpstr>
      <vt:lpstr>Ion</vt:lpstr>
      <vt:lpstr>BMC: What is the Literature Telling Us?</vt:lpstr>
      <vt:lpstr>DISCLOSURES</vt:lpstr>
      <vt:lpstr>Objectives</vt:lpstr>
      <vt:lpstr>Overview</vt:lpstr>
      <vt:lpstr>Bone Marrow Aspirate</vt:lpstr>
      <vt:lpstr>Fracture Healing - Nonunion</vt:lpstr>
      <vt:lpstr>Role of Biologics in Knee Preservation</vt:lpstr>
      <vt:lpstr>Cartilage &amp; Osteochondral Defects</vt:lpstr>
      <vt:lpstr>Knee Osteoarthritis: Dose Response</vt:lpstr>
      <vt:lpstr>Knee Osteoarthritis</vt:lpstr>
      <vt:lpstr>Systematic Reviews</vt:lpstr>
      <vt:lpstr>Subchondral Therapy</vt:lpstr>
      <vt:lpstr>Meniscectomy</vt:lpstr>
      <vt:lpstr>Treatment of Partial Rotator Cuff Tears</vt:lpstr>
      <vt:lpstr>Rotator Cuff Repair</vt:lpstr>
      <vt:lpstr>Spine and Clinical Trials</vt:lpstr>
      <vt:lpstr>Disc Disease and BMC injections</vt:lpstr>
      <vt:lpstr>Dosing in Spine Literature</vt:lpstr>
      <vt:lpstr>Potential Complications</vt:lpstr>
      <vt:lpstr>Summary</vt:lpstr>
      <vt:lpstr>Thank you</vt:lpstr>
      <vt:lpstr>References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BMC in 2019: What is the Literature Telling Us?</dc:title>
  <dc:creator>Microsoft Office User</dc:creator>
  <cp:lastModifiedBy>Microsoft Office User</cp:lastModifiedBy>
  <cp:revision>46</cp:revision>
  <dcterms:created xsi:type="dcterms:W3CDTF">2019-08-07T14:04:30Z</dcterms:created>
  <dcterms:modified xsi:type="dcterms:W3CDTF">2024-02-07T20:55:11Z</dcterms:modified>
</cp:coreProperties>
</file>