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8" r:id="rId1"/>
  </p:sldMasterIdLst>
  <p:notesMasterIdLst>
    <p:notesMasterId r:id="rId22"/>
  </p:notesMasterIdLst>
  <p:sldIdLst>
    <p:sldId id="256" r:id="rId2"/>
    <p:sldId id="257" r:id="rId3"/>
    <p:sldId id="258" r:id="rId4"/>
    <p:sldId id="260" r:id="rId5"/>
    <p:sldId id="275" r:id="rId6"/>
    <p:sldId id="276" r:id="rId7"/>
    <p:sldId id="277" r:id="rId8"/>
    <p:sldId id="261" r:id="rId9"/>
    <p:sldId id="259" r:id="rId10"/>
    <p:sldId id="262" r:id="rId11"/>
    <p:sldId id="280" r:id="rId12"/>
    <p:sldId id="263" r:id="rId13"/>
    <p:sldId id="282" r:id="rId14"/>
    <p:sldId id="264" r:id="rId15"/>
    <p:sldId id="278" r:id="rId16"/>
    <p:sldId id="265" r:id="rId17"/>
    <p:sldId id="279" r:id="rId18"/>
    <p:sldId id="266" r:id="rId19"/>
    <p:sldId id="281" r:id="rId20"/>
    <p:sldId id="26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259"/>
    <p:restoredTop sz="85752"/>
  </p:normalViewPr>
  <p:slideViewPr>
    <p:cSldViewPr snapToGrid="0" snapToObjects="1">
      <p:cViewPr varScale="1">
        <p:scale>
          <a:sx n="88" d="100"/>
          <a:sy n="88" d="100"/>
        </p:scale>
        <p:origin x="216" y="6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182C21-7C7A-AF49-8D50-7AAE996AEAD3}" type="datetimeFigureOut">
              <a:rPr lang="en-US" smtClean="0"/>
              <a:t>8/15/19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1EA976-4DD9-3543-B49A-02067FC4CDAD}" type="slidenum">
              <a:rPr lang="en-US" smtClean="0"/>
              <a:t>‹#›</a:t>
            </a:fld>
            <a:endParaRPr lang="en-US"/>
          </a:p>
        </p:txBody>
      </p:sp>
    </p:spTree>
    <p:extLst>
      <p:ext uri="{BB962C8B-B14F-4D97-AF65-F5344CB8AC3E}">
        <p14:creationId xmlns:p14="http://schemas.microsoft.com/office/powerpoint/2010/main" val="487789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Number of common diseases registered for MSCs based cell therapy trials</a:t>
            </a:r>
          </a:p>
          <a:p>
            <a:endParaRPr lang="en-US" dirty="0"/>
          </a:p>
          <a:p>
            <a:r>
              <a:rPr lang="en-US" sz="1200" b="0" i="0" kern="1200" dirty="0">
                <a:solidFill>
                  <a:schemeClr val="tx1"/>
                </a:solidFill>
                <a:effectLst/>
                <a:latin typeface="+mn-lt"/>
                <a:ea typeface="+mn-ea"/>
                <a:cs typeface="+mn-cs"/>
              </a:rPr>
              <a:t>Though adult-derived </a:t>
            </a:r>
            <a:r>
              <a:rPr lang="en-US" sz="1200" b="0" i="0" kern="1200" dirty="0" err="1">
                <a:solidFill>
                  <a:schemeClr val="tx1"/>
                </a:solidFill>
                <a:effectLst/>
                <a:latin typeface="+mn-lt"/>
                <a:ea typeface="+mn-ea"/>
                <a:cs typeface="+mn-cs"/>
              </a:rPr>
              <a:t>hMSCs</a:t>
            </a:r>
            <a:r>
              <a:rPr lang="en-US" sz="1200" b="0" i="0" kern="1200" dirty="0">
                <a:solidFill>
                  <a:schemeClr val="tx1"/>
                </a:solidFill>
                <a:effectLst/>
                <a:latin typeface="+mn-lt"/>
                <a:ea typeface="+mn-ea"/>
                <a:cs typeface="+mn-cs"/>
              </a:rPr>
              <a:t> are a favorite choice, but before </a:t>
            </a:r>
            <a:r>
              <a:rPr lang="en-US" sz="1200" b="0" i="0" kern="1200" dirty="0" err="1">
                <a:solidFill>
                  <a:schemeClr val="tx1"/>
                </a:solidFill>
                <a:effectLst/>
                <a:latin typeface="+mn-lt"/>
                <a:ea typeface="+mn-ea"/>
                <a:cs typeface="+mn-cs"/>
              </a:rPr>
              <a:t>hMSCs</a:t>
            </a:r>
            <a:r>
              <a:rPr lang="en-US" sz="1200" b="0" i="0" kern="1200" dirty="0">
                <a:solidFill>
                  <a:schemeClr val="tx1"/>
                </a:solidFill>
                <a:effectLst/>
                <a:latin typeface="+mn-lt"/>
                <a:ea typeface="+mn-ea"/>
                <a:cs typeface="+mn-cs"/>
              </a:rPr>
              <a:t> can be used on large-scale clinical applications for cell therapy, there is a need for completely understanding the underlying mechanisms that regulate and modulate these MSCs</a:t>
            </a:r>
            <a:endParaRPr lang="en-US" dirty="0"/>
          </a:p>
        </p:txBody>
      </p:sp>
      <p:sp>
        <p:nvSpPr>
          <p:cNvPr id="4" name="Slide Number Placeholder 3"/>
          <p:cNvSpPr>
            <a:spLocks noGrp="1"/>
          </p:cNvSpPr>
          <p:nvPr>
            <p:ph type="sldNum" sz="quarter" idx="5"/>
          </p:nvPr>
        </p:nvSpPr>
        <p:spPr/>
        <p:txBody>
          <a:bodyPr/>
          <a:lstStyle/>
          <a:p>
            <a:fld id="{A2E2D795-83E4-0945-B34A-CE97653778A8}" type="slidenum">
              <a:rPr lang="en-US" smtClean="0"/>
              <a:t>5</a:t>
            </a:fld>
            <a:endParaRPr lang="en-US"/>
          </a:p>
        </p:txBody>
      </p:sp>
    </p:spTree>
    <p:extLst>
      <p:ext uri="{BB962C8B-B14F-4D97-AF65-F5344CB8AC3E}">
        <p14:creationId xmlns:p14="http://schemas.microsoft.com/office/powerpoint/2010/main" val="2378557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Risk assessment of stem cell–based products. The potential for tumor formation (tumorigenicity) represents a concern correlated with the self-renewal of undifferentiated cells, whereas cells at other levels of maturation may also pose risk. Many stem cell–based therapies will not consist of a pure, homogeneous target cell population, which raises additional questions about risks that nontarget cells may present, as well as their physiologic role after administration. Ectopic tissue formation and migration from the site of transplantation are also concerns, particularly when stem cell–based products are introduced to anatomically sensitive sites. Additionally, differentiation of stem cell–based products that are allogeneic with respect to the recipient results in increased immunologic incompatibility due to expression of foreign </a:t>
            </a:r>
            <a:r>
              <a:rPr lang="en-US" dirty="0" err="1"/>
              <a:t>nonself</a:t>
            </a:r>
            <a:r>
              <a:rPr lang="en-US" dirty="0"/>
              <a:t> antigens. Death of large proportions of the transplanted cell population, not unique to stem cells, may constitute further risk.</a:t>
            </a:r>
          </a:p>
        </p:txBody>
      </p:sp>
      <p:sp>
        <p:nvSpPr>
          <p:cNvPr id="4" name="Slide Number Placeholder 3"/>
          <p:cNvSpPr>
            <a:spLocks noGrp="1"/>
          </p:cNvSpPr>
          <p:nvPr>
            <p:ph type="sldNum" sz="quarter" idx="5"/>
          </p:nvPr>
        </p:nvSpPr>
        <p:spPr/>
        <p:txBody>
          <a:bodyPr/>
          <a:lstStyle/>
          <a:p>
            <a:fld id="{991EA976-4DD9-3543-B49A-02067FC4CDAD}" type="slidenum">
              <a:rPr lang="en-US" smtClean="0"/>
              <a:t>6</a:t>
            </a:fld>
            <a:endParaRPr lang="en-US"/>
          </a:p>
        </p:txBody>
      </p:sp>
    </p:spTree>
    <p:extLst>
      <p:ext uri="{BB962C8B-B14F-4D97-AF65-F5344CB8AC3E}">
        <p14:creationId xmlns:p14="http://schemas.microsoft.com/office/powerpoint/2010/main" val="411306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FA3FC69-0749-9F43-9418-6E910D152E39}" type="datetimeFigureOut">
              <a:rPr lang="en-US" smtClean="0"/>
              <a:t>8/15/19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E4F17A-EFB4-E747-BAB2-77FC8297E23F}" type="slidenum">
              <a:rPr lang="en-US" smtClean="0"/>
              <a:t>‹#›</a:t>
            </a:fld>
            <a:endParaRPr lang="en-US"/>
          </a:p>
        </p:txBody>
      </p:sp>
    </p:spTree>
    <p:extLst>
      <p:ext uri="{BB962C8B-B14F-4D97-AF65-F5344CB8AC3E}">
        <p14:creationId xmlns:p14="http://schemas.microsoft.com/office/powerpoint/2010/main" val="1345710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FA3FC69-0749-9F43-9418-6E910D152E39}" type="datetimeFigureOut">
              <a:rPr lang="en-US" smtClean="0"/>
              <a:t>8/15/19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E4F17A-EFB4-E747-BAB2-77FC8297E23F}" type="slidenum">
              <a:rPr lang="en-US" smtClean="0"/>
              <a:t>‹#›</a:t>
            </a:fld>
            <a:endParaRPr lang="en-US"/>
          </a:p>
        </p:txBody>
      </p:sp>
    </p:spTree>
    <p:extLst>
      <p:ext uri="{BB962C8B-B14F-4D97-AF65-F5344CB8AC3E}">
        <p14:creationId xmlns:p14="http://schemas.microsoft.com/office/powerpoint/2010/main" val="581959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3FA3FC69-0749-9F43-9418-6E910D152E39}" type="datetimeFigureOut">
              <a:rPr lang="en-US" smtClean="0"/>
              <a:t>8/15/19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E4F17A-EFB4-E747-BAB2-77FC8297E23F}" type="slidenum">
              <a:rPr lang="en-US" smtClean="0"/>
              <a:t>‹#›</a:t>
            </a:fld>
            <a:endParaRPr lang="en-US"/>
          </a:p>
        </p:txBody>
      </p:sp>
    </p:spTree>
    <p:extLst>
      <p:ext uri="{BB962C8B-B14F-4D97-AF65-F5344CB8AC3E}">
        <p14:creationId xmlns:p14="http://schemas.microsoft.com/office/powerpoint/2010/main" val="28683132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3FA3FC69-0749-9F43-9418-6E910D152E39}" type="datetimeFigureOut">
              <a:rPr lang="en-US" smtClean="0"/>
              <a:t>8/15/19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E4F17A-EFB4-E747-BAB2-77FC8297E23F}" type="slidenum">
              <a:rPr lang="en-US" smtClean="0"/>
              <a:t>‹#›</a:t>
            </a:fld>
            <a:endParaRPr lang="en-US"/>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2908782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FA3FC69-0749-9F43-9418-6E910D152E39}" type="datetimeFigureOut">
              <a:rPr lang="en-US" smtClean="0"/>
              <a:t>8/15/19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E4F17A-EFB4-E747-BAB2-77FC8297E23F}" type="slidenum">
              <a:rPr lang="en-US" smtClean="0"/>
              <a:t>‹#›</a:t>
            </a:fld>
            <a:endParaRPr lang="en-US"/>
          </a:p>
        </p:txBody>
      </p:sp>
    </p:spTree>
    <p:extLst>
      <p:ext uri="{BB962C8B-B14F-4D97-AF65-F5344CB8AC3E}">
        <p14:creationId xmlns:p14="http://schemas.microsoft.com/office/powerpoint/2010/main" val="22090933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3FA3FC69-0749-9F43-9418-6E910D152E39}" type="datetimeFigureOut">
              <a:rPr lang="en-US" smtClean="0"/>
              <a:t>8/15/19</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E4F17A-EFB4-E747-BAB2-77FC8297E23F}" type="slidenum">
              <a:rPr lang="en-US" smtClean="0"/>
              <a:t>‹#›</a:t>
            </a:fld>
            <a:endParaRPr lang="en-US"/>
          </a:p>
        </p:txBody>
      </p:sp>
    </p:spTree>
    <p:extLst>
      <p:ext uri="{BB962C8B-B14F-4D97-AF65-F5344CB8AC3E}">
        <p14:creationId xmlns:p14="http://schemas.microsoft.com/office/powerpoint/2010/main" val="37522528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3FA3FC69-0749-9F43-9418-6E910D152E39}" type="datetimeFigureOut">
              <a:rPr lang="en-US" smtClean="0"/>
              <a:t>8/15/19</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E4F17A-EFB4-E747-BAB2-77FC8297E23F}" type="slidenum">
              <a:rPr lang="en-US" smtClean="0"/>
              <a:t>‹#›</a:t>
            </a:fld>
            <a:endParaRPr lang="en-US"/>
          </a:p>
        </p:txBody>
      </p:sp>
    </p:spTree>
    <p:extLst>
      <p:ext uri="{BB962C8B-B14F-4D97-AF65-F5344CB8AC3E}">
        <p14:creationId xmlns:p14="http://schemas.microsoft.com/office/powerpoint/2010/main" val="30715880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A3FC69-0749-9F43-9418-6E910D152E39}" type="datetimeFigureOut">
              <a:rPr lang="en-US" smtClean="0"/>
              <a:t>8/15/19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E4F17A-EFB4-E747-BAB2-77FC8297E23F}" type="slidenum">
              <a:rPr lang="en-US" smtClean="0"/>
              <a:t>‹#›</a:t>
            </a:fld>
            <a:endParaRPr lang="en-US"/>
          </a:p>
        </p:txBody>
      </p:sp>
    </p:spTree>
    <p:extLst>
      <p:ext uri="{BB962C8B-B14F-4D97-AF65-F5344CB8AC3E}">
        <p14:creationId xmlns:p14="http://schemas.microsoft.com/office/powerpoint/2010/main" val="1776707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A3FC69-0749-9F43-9418-6E910D152E39}" type="datetimeFigureOut">
              <a:rPr lang="en-US" smtClean="0"/>
              <a:t>8/15/19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E4F17A-EFB4-E747-BAB2-77FC8297E23F}" type="slidenum">
              <a:rPr lang="en-US" smtClean="0"/>
              <a:t>‹#›</a:t>
            </a:fld>
            <a:endParaRPr lang="en-US"/>
          </a:p>
        </p:txBody>
      </p:sp>
    </p:spTree>
    <p:extLst>
      <p:ext uri="{BB962C8B-B14F-4D97-AF65-F5344CB8AC3E}">
        <p14:creationId xmlns:p14="http://schemas.microsoft.com/office/powerpoint/2010/main" val="41525114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A3FC69-0749-9F43-9418-6E910D152E39}" type="datetimeFigureOut">
              <a:rPr lang="en-US" smtClean="0"/>
              <a:t>8/15/19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E4F17A-EFB4-E747-BAB2-77FC8297E23F}" type="slidenum">
              <a:rPr lang="en-US" smtClean="0"/>
              <a:t>‹#›</a:t>
            </a:fld>
            <a:endParaRPr lang="en-US"/>
          </a:p>
        </p:txBody>
      </p:sp>
    </p:spTree>
    <p:extLst>
      <p:ext uri="{BB962C8B-B14F-4D97-AF65-F5344CB8AC3E}">
        <p14:creationId xmlns:p14="http://schemas.microsoft.com/office/powerpoint/2010/main" val="21927122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FA3FC69-0749-9F43-9418-6E910D152E39}" type="datetimeFigureOut">
              <a:rPr lang="en-US" smtClean="0"/>
              <a:t>8/15/19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E4F17A-EFB4-E747-BAB2-77FC8297E23F}" type="slidenum">
              <a:rPr lang="en-US" smtClean="0"/>
              <a:t>‹#›</a:t>
            </a:fld>
            <a:endParaRPr lang="en-US"/>
          </a:p>
        </p:txBody>
      </p:sp>
    </p:spTree>
    <p:extLst>
      <p:ext uri="{BB962C8B-B14F-4D97-AF65-F5344CB8AC3E}">
        <p14:creationId xmlns:p14="http://schemas.microsoft.com/office/powerpoint/2010/main" val="1351540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FA3FC69-0749-9F43-9418-6E910D152E39}" type="datetimeFigureOut">
              <a:rPr lang="en-US" smtClean="0"/>
              <a:t>8/15/19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E4F17A-EFB4-E747-BAB2-77FC8297E23F}" type="slidenum">
              <a:rPr lang="en-US" smtClean="0"/>
              <a:t>‹#›</a:t>
            </a:fld>
            <a:endParaRPr lang="en-US"/>
          </a:p>
        </p:txBody>
      </p:sp>
    </p:spTree>
    <p:extLst>
      <p:ext uri="{BB962C8B-B14F-4D97-AF65-F5344CB8AC3E}">
        <p14:creationId xmlns:p14="http://schemas.microsoft.com/office/powerpoint/2010/main" val="15144015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A3FC69-0749-9F43-9418-6E910D152E39}" type="datetimeFigureOut">
              <a:rPr lang="en-US" smtClean="0"/>
              <a:t>8/15/19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E4F17A-EFB4-E747-BAB2-77FC8297E23F}" type="slidenum">
              <a:rPr lang="en-US" smtClean="0"/>
              <a:t>‹#›</a:t>
            </a:fld>
            <a:endParaRPr lang="en-US"/>
          </a:p>
        </p:txBody>
      </p:sp>
    </p:spTree>
    <p:extLst>
      <p:ext uri="{BB962C8B-B14F-4D97-AF65-F5344CB8AC3E}">
        <p14:creationId xmlns:p14="http://schemas.microsoft.com/office/powerpoint/2010/main" val="33914898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3FA3FC69-0749-9F43-9418-6E910D152E39}" type="datetimeFigureOut">
              <a:rPr lang="en-US" smtClean="0"/>
              <a:t>8/15/19</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99E4F17A-EFB4-E747-BAB2-77FC8297E23F}" type="slidenum">
              <a:rPr lang="en-US" smtClean="0"/>
              <a:t>‹#›</a:t>
            </a:fld>
            <a:endParaRPr lang="en-US"/>
          </a:p>
        </p:txBody>
      </p:sp>
    </p:spTree>
    <p:extLst>
      <p:ext uri="{BB962C8B-B14F-4D97-AF65-F5344CB8AC3E}">
        <p14:creationId xmlns:p14="http://schemas.microsoft.com/office/powerpoint/2010/main" val="855716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3FA3FC69-0749-9F43-9418-6E910D152E39}" type="datetimeFigureOut">
              <a:rPr lang="en-US" smtClean="0"/>
              <a:t>8/15/19</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99E4F17A-EFB4-E747-BAB2-77FC8297E23F}" type="slidenum">
              <a:rPr lang="en-US" smtClean="0"/>
              <a:t>‹#›</a:t>
            </a:fld>
            <a:endParaRPr lang="en-US"/>
          </a:p>
        </p:txBody>
      </p:sp>
    </p:spTree>
    <p:extLst>
      <p:ext uri="{BB962C8B-B14F-4D97-AF65-F5344CB8AC3E}">
        <p14:creationId xmlns:p14="http://schemas.microsoft.com/office/powerpoint/2010/main" val="2759982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3FA3FC69-0749-9F43-9418-6E910D152E39}" type="datetimeFigureOut">
              <a:rPr lang="en-US" smtClean="0"/>
              <a:t>8/15/19</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99E4F17A-EFB4-E747-BAB2-77FC8297E23F}" type="slidenum">
              <a:rPr lang="en-US" smtClean="0"/>
              <a:t>‹#›</a:t>
            </a:fld>
            <a:endParaRPr lang="en-US"/>
          </a:p>
        </p:txBody>
      </p:sp>
    </p:spTree>
    <p:extLst>
      <p:ext uri="{BB962C8B-B14F-4D97-AF65-F5344CB8AC3E}">
        <p14:creationId xmlns:p14="http://schemas.microsoft.com/office/powerpoint/2010/main" val="544792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FA3FC69-0749-9F43-9418-6E910D152E39}" type="datetimeFigureOut">
              <a:rPr lang="en-US" smtClean="0"/>
              <a:t>8/15/19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E4F17A-EFB4-E747-BAB2-77FC8297E23F}" type="slidenum">
              <a:rPr lang="en-US" smtClean="0"/>
              <a:t>‹#›</a:t>
            </a:fld>
            <a:endParaRPr lang="en-US"/>
          </a:p>
        </p:txBody>
      </p:sp>
    </p:spTree>
    <p:extLst>
      <p:ext uri="{BB962C8B-B14F-4D97-AF65-F5344CB8AC3E}">
        <p14:creationId xmlns:p14="http://schemas.microsoft.com/office/powerpoint/2010/main" val="1068443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3FA3FC69-0749-9F43-9418-6E910D152E39}" type="datetimeFigureOut">
              <a:rPr lang="en-US" smtClean="0"/>
              <a:t>8/15/19</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99E4F17A-EFB4-E747-BAB2-77FC8297E23F}" type="slidenum">
              <a:rPr lang="en-US" smtClean="0"/>
              <a:t>‹#›</a:t>
            </a:fld>
            <a:endParaRPr lang="en-US"/>
          </a:p>
        </p:txBody>
      </p:sp>
    </p:spTree>
    <p:extLst>
      <p:ext uri="{BB962C8B-B14F-4D97-AF65-F5344CB8AC3E}">
        <p14:creationId xmlns:p14="http://schemas.microsoft.com/office/powerpoint/2010/main" val="4040697516"/>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www.fda.gov/vaccines-blood-biologics/cellular-gene-therapy-products/framework-regulation-regenerative-medicine-products"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6370E-48B7-D742-B7D1-4BE4E5DA8A19}"/>
              </a:ext>
            </a:extLst>
          </p:cNvPr>
          <p:cNvSpPr>
            <a:spLocks noGrp="1"/>
          </p:cNvSpPr>
          <p:nvPr>
            <p:ph type="ctrTitle"/>
          </p:nvPr>
        </p:nvSpPr>
        <p:spPr>
          <a:xfrm>
            <a:off x="1154955" y="1447801"/>
            <a:ext cx="8825658" cy="2492188"/>
          </a:xfrm>
        </p:spPr>
        <p:txBody>
          <a:bodyPr/>
          <a:lstStyle/>
          <a:p>
            <a:r>
              <a:rPr lang="en-US" sz="6000" dirty="0"/>
              <a:t>Regulatory Overview of Biologic Therapies</a:t>
            </a:r>
          </a:p>
        </p:txBody>
      </p:sp>
      <p:sp>
        <p:nvSpPr>
          <p:cNvPr id="3" name="Subtitle 2">
            <a:extLst>
              <a:ext uri="{FF2B5EF4-FFF2-40B4-BE49-F238E27FC236}">
                <a16:creationId xmlns:a16="http://schemas.microsoft.com/office/drawing/2014/main" id="{6EA1F554-D7F3-B347-A158-82057C5CF237}"/>
              </a:ext>
            </a:extLst>
          </p:cNvPr>
          <p:cNvSpPr>
            <a:spLocks noGrp="1"/>
          </p:cNvSpPr>
          <p:nvPr>
            <p:ph type="subTitle" idx="1"/>
          </p:nvPr>
        </p:nvSpPr>
        <p:spPr>
          <a:xfrm>
            <a:off x="1154955" y="4777380"/>
            <a:ext cx="8825658" cy="1475502"/>
          </a:xfrm>
        </p:spPr>
        <p:txBody>
          <a:bodyPr>
            <a:normAutofit fontScale="92500" lnSpcReduction="20000"/>
          </a:bodyPr>
          <a:lstStyle/>
          <a:p>
            <a:pPr algn="ctr"/>
            <a:r>
              <a:rPr lang="en-US" dirty="0"/>
              <a:t>Ronna S. Parsa, D.O.</a:t>
            </a:r>
          </a:p>
          <a:p>
            <a:pPr algn="ctr"/>
            <a:r>
              <a:rPr lang="en-US" dirty="0"/>
              <a:t>Orthopedic Surgeon</a:t>
            </a:r>
          </a:p>
          <a:p>
            <a:pPr algn="ctr"/>
            <a:r>
              <a:rPr lang="en-US" dirty="0"/>
              <a:t>Fellowship-trained in Sports Medicine</a:t>
            </a:r>
          </a:p>
          <a:p>
            <a:pPr algn="ctr"/>
            <a:r>
              <a:rPr lang="en-US" dirty="0"/>
              <a:t>August 16, 2019</a:t>
            </a:r>
          </a:p>
          <a:p>
            <a:endParaRPr lang="en-US" dirty="0"/>
          </a:p>
        </p:txBody>
      </p:sp>
    </p:spTree>
    <p:extLst>
      <p:ext uri="{BB962C8B-B14F-4D97-AF65-F5344CB8AC3E}">
        <p14:creationId xmlns:p14="http://schemas.microsoft.com/office/powerpoint/2010/main" val="1721847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2F075-D29E-FA48-A88D-9B8D9C8394D1}"/>
              </a:ext>
            </a:extLst>
          </p:cNvPr>
          <p:cNvSpPr>
            <a:spLocks noGrp="1"/>
          </p:cNvSpPr>
          <p:nvPr>
            <p:ph type="title"/>
          </p:nvPr>
        </p:nvSpPr>
        <p:spPr/>
        <p:txBody>
          <a:bodyPr/>
          <a:lstStyle/>
          <a:p>
            <a:r>
              <a:rPr lang="en-US" dirty="0"/>
              <a:t>Definitions</a:t>
            </a:r>
            <a:br>
              <a:rPr lang="en-US" dirty="0"/>
            </a:br>
            <a:endParaRPr lang="en-US" dirty="0"/>
          </a:p>
        </p:txBody>
      </p:sp>
      <p:sp>
        <p:nvSpPr>
          <p:cNvPr id="7" name="Content Placeholder 6">
            <a:extLst>
              <a:ext uri="{FF2B5EF4-FFF2-40B4-BE49-F238E27FC236}">
                <a16:creationId xmlns:a16="http://schemas.microsoft.com/office/drawing/2014/main" id="{1C1E6A2A-49DB-4649-B374-E02CE8D30A84}"/>
              </a:ext>
            </a:extLst>
          </p:cNvPr>
          <p:cNvSpPr>
            <a:spLocks noGrp="1"/>
          </p:cNvSpPr>
          <p:nvPr>
            <p:ph idx="1"/>
          </p:nvPr>
        </p:nvSpPr>
        <p:spPr/>
        <p:txBody>
          <a:bodyPr/>
          <a:lstStyle/>
          <a:p>
            <a:r>
              <a:rPr lang="en-US" sz="2400" dirty="0"/>
              <a:t>Minimal Manipulation: </a:t>
            </a:r>
          </a:p>
          <a:p>
            <a:pPr lvl="1"/>
            <a:r>
              <a:rPr lang="en-US" sz="2400" dirty="0"/>
              <a:t>For structural tissue, processing doesn’t alter original characteristics of tissue for reconstructions, repair or replacement</a:t>
            </a:r>
          </a:p>
          <a:p>
            <a:pPr lvl="1"/>
            <a:r>
              <a:rPr lang="en-US" sz="2400" dirty="0"/>
              <a:t>For cells (nonstructural), no alteration of relevant biological characteristics of cells or tissue</a:t>
            </a:r>
          </a:p>
          <a:p>
            <a:endParaRPr lang="en-US" dirty="0"/>
          </a:p>
        </p:txBody>
      </p:sp>
    </p:spTree>
    <p:extLst>
      <p:ext uri="{BB962C8B-B14F-4D97-AF65-F5344CB8AC3E}">
        <p14:creationId xmlns:p14="http://schemas.microsoft.com/office/powerpoint/2010/main" val="30244944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466DD8C-07B0-FD49-BDD8-85AFDA09879F}"/>
              </a:ext>
            </a:extLst>
          </p:cNvPr>
          <p:cNvSpPr>
            <a:spLocks noGrp="1"/>
          </p:cNvSpPr>
          <p:nvPr>
            <p:ph type="title"/>
          </p:nvPr>
        </p:nvSpPr>
        <p:spPr/>
        <p:txBody>
          <a:bodyPr/>
          <a:lstStyle/>
          <a:p>
            <a:r>
              <a:rPr lang="en-US" dirty="0"/>
              <a:t>Minimal Manipulation</a:t>
            </a:r>
          </a:p>
        </p:txBody>
      </p:sp>
      <p:sp>
        <p:nvSpPr>
          <p:cNvPr id="9" name="Content Placeholder 8">
            <a:extLst>
              <a:ext uri="{FF2B5EF4-FFF2-40B4-BE49-F238E27FC236}">
                <a16:creationId xmlns:a16="http://schemas.microsoft.com/office/drawing/2014/main" id="{A8EEAC8D-99D7-0B45-BD3C-88CDBA1DBB1F}"/>
              </a:ext>
            </a:extLst>
          </p:cNvPr>
          <p:cNvSpPr>
            <a:spLocks noGrp="1"/>
          </p:cNvSpPr>
          <p:nvPr>
            <p:ph idx="1"/>
          </p:nvPr>
        </p:nvSpPr>
        <p:spPr/>
        <p:txBody>
          <a:bodyPr/>
          <a:lstStyle/>
          <a:p>
            <a:endParaRPr lang="en-US"/>
          </a:p>
        </p:txBody>
      </p:sp>
      <p:pic>
        <p:nvPicPr>
          <p:cNvPr id="10" name="Picture 9">
            <a:extLst>
              <a:ext uri="{FF2B5EF4-FFF2-40B4-BE49-F238E27FC236}">
                <a16:creationId xmlns:a16="http://schemas.microsoft.com/office/drawing/2014/main" id="{F4C4405E-505A-5C48-866B-C92164E38E23}"/>
              </a:ext>
            </a:extLst>
          </p:cNvPr>
          <p:cNvPicPr>
            <a:picLocks noChangeAspect="1"/>
          </p:cNvPicPr>
          <p:nvPr/>
        </p:nvPicPr>
        <p:blipFill>
          <a:blip r:embed="rId2"/>
          <a:stretch>
            <a:fillRect/>
          </a:stretch>
        </p:blipFill>
        <p:spPr>
          <a:xfrm>
            <a:off x="1884020" y="1573307"/>
            <a:ext cx="7720985" cy="4675092"/>
          </a:xfrm>
          <a:prstGeom prst="rect">
            <a:avLst/>
          </a:prstGeom>
        </p:spPr>
      </p:pic>
      <p:sp>
        <p:nvSpPr>
          <p:cNvPr id="11" name="TextBox 10">
            <a:extLst>
              <a:ext uri="{FF2B5EF4-FFF2-40B4-BE49-F238E27FC236}">
                <a16:creationId xmlns:a16="http://schemas.microsoft.com/office/drawing/2014/main" id="{A08C9768-E514-A946-BDFF-3335D897D039}"/>
              </a:ext>
            </a:extLst>
          </p:cNvPr>
          <p:cNvSpPr txBox="1"/>
          <p:nvPr/>
        </p:nvSpPr>
        <p:spPr>
          <a:xfrm>
            <a:off x="9955483" y="6309569"/>
            <a:ext cx="1797287" cy="276999"/>
          </a:xfrm>
          <a:prstGeom prst="rect">
            <a:avLst/>
          </a:prstGeom>
          <a:noFill/>
        </p:spPr>
        <p:txBody>
          <a:bodyPr wrap="none" rtlCol="0">
            <a:spAutoFit/>
          </a:bodyPr>
          <a:lstStyle/>
          <a:p>
            <a:r>
              <a:rPr lang="en-US" sz="1200" dirty="0"/>
              <a:t>Weber DJ </a:t>
            </a:r>
            <a:r>
              <a:rPr lang="en-US" sz="1200" dirty="0" err="1"/>
              <a:t>BioPro</a:t>
            </a:r>
            <a:r>
              <a:rPr lang="en-US" sz="1200" dirty="0"/>
              <a:t> 2004</a:t>
            </a:r>
          </a:p>
        </p:txBody>
      </p:sp>
    </p:spTree>
    <p:extLst>
      <p:ext uri="{BB962C8B-B14F-4D97-AF65-F5344CB8AC3E}">
        <p14:creationId xmlns:p14="http://schemas.microsoft.com/office/powerpoint/2010/main" val="1646683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3B2B4-18E3-5640-903A-F51961BF5E6A}"/>
              </a:ext>
            </a:extLst>
          </p:cNvPr>
          <p:cNvSpPr>
            <a:spLocks noGrp="1"/>
          </p:cNvSpPr>
          <p:nvPr>
            <p:ph type="title"/>
          </p:nvPr>
        </p:nvSpPr>
        <p:spPr/>
        <p:txBody>
          <a:bodyPr/>
          <a:lstStyle/>
          <a:p>
            <a:r>
              <a:rPr lang="en-US" dirty="0"/>
              <a:t>Homologous Use</a:t>
            </a:r>
            <a:br>
              <a:rPr lang="en-US" dirty="0"/>
            </a:br>
            <a:endParaRPr lang="en-US" dirty="0"/>
          </a:p>
        </p:txBody>
      </p:sp>
      <p:sp>
        <p:nvSpPr>
          <p:cNvPr id="3" name="Content Placeholder 2">
            <a:extLst>
              <a:ext uri="{FF2B5EF4-FFF2-40B4-BE49-F238E27FC236}">
                <a16:creationId xmlns:a16="http://schemas.microsoft.com/office/drawing/2014/main" id="{B58F7CF5-0FAB-2C47-9334-F83C571E2E96}"/>
              </a:ext>
            </a:extLst>
          </p:cNvPr>
          <p:cNvSpPr>
            <a:spLocks noGrp="1"/>
          </p:cNvSpPr>
          <p:nvPr>
            <p:ph idx="1"/>
          </p:nvPr>
        </p:nvSpPr>
        <p:spPr/>
        <p:txBody>
          <a:bodyPr/>
          <a:lstStyle/>
          <a:p>
            <a:r>
              <a:rPr lang="en-US" sz="2400" dirty="0"/>
              <a:t>Repair, Reconstruction, Replacement, or supplementation of a recipient’s cells or tissue with HCT/P that performs the </a:t>
            </a:r>
            <a:r>
              <a:rPr lang="en-US" sz="2400" u="sng" dirty="0"/>
              <a:t>same basic function in recipient as in donor</a:t>
            </a:r>
          </a:p>
          <a:p>
            <a:endParaRPr lang="en-US" dirty="0"/>
          </a:p>
        </p:txBody>
      </p:sp>
    </p:spTree>
    <p:extLst>
      <p:ext uri="{BB962C8B-B14F-4D97-AF65-F5344CB8AC3E}">
        <p14:creationId xmlns:p14="http://schemas.microsoft.com/office/powerpoint/2010/main" val="34547787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1D282-27CB-6646-BED1-6488C936D82E}"/>
              </a:ext>
            </a:extLst>
          </p:cNvPr>
          <p:cNvSpPr>
            <a:spLocks noGrp="1"/>
          </p:cNvSpPr>
          <p:nvPr>
            <p:ph type="title"/>
          </p:nvPr>
        </p:nvSpPr>
        <p:spPr/>
        <p:txBody>
          <a:bodyPr/>
          <a:lstStyle/>
          <a:p>
            <a:r>
              <a:rPr lang="en-US" dirty="0"/>
              <a:t>Homologous Use</a:t>
            </a:r>
          </a:p>
        </p:txBody>
      </p:sp>
      <p:sp>
        <p:nvSpPr>
          <p:cNvPr id="3" name="Content Placeholder 2">
            <a:extLst>
              <a:ext uri="{FF2B5EF4-FFF2-40B4-BE49-F238E27FC236}">
                <a16:creationId xmlns:a16="http://schemas.microsoft.com/office/drawing/2014/main" id="{D6D3AAE6-24BA-6247-A028-197547937C0A}"/>
              </a:ext>
            </a:extLst>
          </p:cNvPr>
          <p:cNvSpPr>
            <a:spLocks noGrp="1"/>
          </p:cNvSpPr>
          <p:nvPr>
            <p:ph idx="1"/>
          </p:nvPr>
        </p:nvSpPr>
        <p:spPr/>
        <p:txBody>
          <a:bodyPr/>
          <a:lstStyle/>
          <a:p>
            <a:endParaRPr lang="en-US"/>
          </a:p>
        </p:txBody>
      </p:sp>
      <p:sp>
        <p:nvSpPr>
          <p:cNvPr id="4" name="TextBox 3">
            <a:extLst>
              <a:ext uri="{FF2B5EF4-FFF2-40B4-BE49-F238E27FC236}">
                <a16:creationId xmlns:a16="http://schemas.microsoft.com/office/drawing/2014/main" id="{5A12CF1C-7151-3446-A584-862ED7ACEE27}"/>
              </a:ext>
            </a:extLst>
          </p:cNvPr>
          <p:cNvSpPr txBox="1"/>
          <p:nvPr/>
        </p:nvSpPr>
        <p:spPr>
          <a:xfrm>
            <a:off x="9955483" y="6309569"/>
            <a:ext cx="1797287" cy="276999"/>
          </a:xfrm>
          <a:prstGeom prst="rect">
            <a:avLst/>
          </a:prstGeom>
          <a:noFill/>
        </p:spPr>
        <p:txBody>
          <a:bodyPr wrap="none" rtlCol="0">
            <a:spAutoFit/>
          </a:bodyPr>
          <a:lstStyle/>
          <a:p>
            <a:r>
              <a:rPr lang="en-US" sz="1200" dirty="0"/>
              <a:t>Weber DJ </a:t>
            </a:r>
            <a:r>
              <a:rPr lang="en-US" sz="1200" dirty="0" err="1"/>
              <a:t>BioPro</a:t>
            </a:r>
            <a:r>
              <a:rPr lang="en-US" sz="1200" dirty="0"/>
              <a:t> 2004</a:t>
            </a:r>
          </a:p>
        </p:txBody>
      </p:sp>
      <p:pic>
        <p:nvPicPr>
          <p:cNvPr id="5" name="Picture 4">
            <a:extLst>
              <a:ext uri="{FF2B5EF4-FFF2-40B4-BE49-F238E27FC236}">
                <a16:creationId xmlns:a16="http://schemas.microsoft.com/office/drawing/2014/main" id="{491F1AF7-3B4B-4E4A-94EC-AB1E398ED921}"/>
              </a:ext>
            </a:extLst>
          </p:cNvPr>
          <p:cNvPicPr>
            <a:picLocks noChangeAspect="1"/>
          </p:cNvPicPr>
          <p:nvPr/>
        </p:nvPicPr>
        <p:blipFill>
          <a:blip r:embed="rId2"/>
          <a:stretch>
            <a:fillRect/>
          </a:stretch>
        </p:blipFill>
        <p:spPr>
          <a:xfrm>
            <a:off x="2339788" y="1438835"/>
            <a:ext cx="6940361" cy="4902824"/>
          </a:xfrm>
          <a:prstGeom prst="rect">
            <a:avLst/>
          </a:prstGeom>
        </p:spPr>
      </p:pic>
    </p:spTree>
    <p:extLst>
      <p:ext uri="{BB962C8B-B14F-4D97-AF65-F5344CB8AC3E}">
        <p14:creationId xmlns:p14="http://schemas.microsoft.com/office/powerpoint/2010/main" val="35646429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962AD40-1A0D-B44D-86D0-57B59085A966}"/>
              </a:ext>
            </a:extLst>
          </p:cNvPr>
          <p:cNvSpPr>
            <a:spLocks noGrp="1"/>
          </p:cNvSpPr>
          <p:nvPr>
            <p:ph type="title"/>
          </p:nvPr>
        </p:nvSpPr>
        <p:spPr/>
        <p:txBody>
          <a:bodyPr/>
          <a:lstStyle/>
          <a:p>
            <a:r>
              <a:rPr lang="en-US" dirty="0"/>
              <a:t>HCT/Ps</a:t>
            </a:r>
            <a:br>
              <a:rPr lang="en-US" dirty="0"/>
            </a:br>
            <a:endParaRPr lang="en-US" dirty="0"/>
          </a:p>
        </p:txBody>
      </p:sp>
      <p:sp>
        <p:nvSpPr>
          <p:cNvPr id="8" name="Text Placeholder 7">
            <a:extLst>
              <a:ext uri="{FF2B5EF4-FFF2-40B4-BE49-F238E27FC236}">
                <a16:creationId xmlns:a16="http://schemas.microsoft.com/office/drawing/2014/main" id="{8BAA16D0-7025-6D44-8AA6-5B7112C8CE71}"/>
              </a:ext>
            </a:extLst>
          </p:cNvPr>
          <p:cNvSpPr>
            <a:spLocks noGrp="1"/>
          </p:cNvSpPr>
          <p:nvPr>
            <p:ph type="body" idx="1"/>
          </p:nvPr>
        </p:nvSpPr>
        <p:spPr>
          <a:xfrm>
            <a:off x="1103312" y="2150061"/>
            <a:ext cx="4396338" cy="576262"/>
          </a:xfrm>
        </p:spPr>
        <p:txBody>
          <a:bodyPr/>
          <a:lstStyle/>
          <a:p>
            <a:pPr algn="ctr"/>
            <a:r>
              <a:rPr lang="en-US" sz="4000" dirty="0"/>
              <a:t>Section</a:t>
            </a:r>
            <a:r>
              <a:rPr lang="en-US" sz="4000" b="1" dirty="0"/>
              <a:t> “361”</a:t>
            </a:r>
            <a:endParaRPr lang="en-US" sz="4000" b="1" i="1" u="sng" dirty="0"/>
          </a:p>
          <a:p>
            <a:pPr algn="ctr"/>
            <a:r>
              <a:rPr lang="en-US" b="1" i="1" u="sng" dirty="0"/>
              <a:t>Low Risk </a:t>
            </a:r>
            <a:endParaRPr lang="en-US" dirty="0"/>
          </a:p>
        </p:txBody>
      </p:sp>
      <p:sp>
        <p:nvSpPr>
          <p:cNvPr id="9" name="Content Placeholder 8">
            <a:extLst>
              <a:ext uri="{FF2B5EF4-FFF2-40B4-BE49-F238E27FC236}">
                <a16:creationId xmlns:a16="http://schemas.microsoft.com/office/drawing/2014/main" id="{D4D3083A-933A-2A47-BAFA-2E2F68665F49}"/>
              </a:ext>
            </a:extLst>
          </p:cNvPr>
          <p:cNvSpPr>
            <a:spLocks noGrp="1"/>
          </p:cNvSpPr>
          <p:nvPr>
            <p:ph sz="half" idx="2"/>
          </p:nvPr>
        </p:nvSpPr>
        <p:spPr>
          <a:xfrm>
            <a:off x="1103312" y="2792896"/>
            <a:ext cx="4396339" cy="3741738"/>
          </a:xfrm>
        </p:spPr>
        <p:txBody>
          <a:bodyPr/>
          <a:lstStyle/>
          <a:p>
            <a:r>
              <a:rPr lang="en-US" sz="2000" dirty="0"/>
              <a:t>No pre-clinical animal or phased clinical trails prior to human treatment</a:t>
            </a:r>
          </a:p>
          <a:p>
            <a:r>
              <a:rPr lang="en-US" sz="2000" dirty="0"/>
              <a:t>Less stringent process  &amp; manufacturing requirements</a:t>
            </a:r>
          </a:p>
          <a:p>
            <a:r>
              <a:rPr lang="en-US" sz="2000" dirty="0"/>
              <a:t>Premarket review and approval not required</a:t>
            </a:r>
          </a:p>
          <a:p>
            <a:endParaRPr lang="en-US" dirty="0"/>
          </a:p>
        </p:txBody>
      </p:sp>
      <p:sp>
        <p:nvSpPr>
          <p:cNvPr id="10" name="Text Placeholder 9">
            <a:extLst>
              <a:ext uri="{FF2B5EF4-FFF2-40B4-BE49-F238E27FC236}">
                <a16:creationId xmlns:a16="http://schemas.microsoft.com/office/drawing/2014/main" id="{52FFED7B-8334-0D40-A079-8FF72F6124B9}"/>
              </a:ext>
            </a:extLst>
          </p:cNvPr>
          <p:cNvSpPr>
            <a:spLocks noGrp="1"/>
          </p:cNvSpPr>
          <p:nvPr>
            <p:ph type="body" sz="quarter" idx="3"/>
          </p:nvPr>
        </p:nvSpPr>
        <p:spPr>
          <a:xfrm>
            <a:off x="5654493" y="2150061"/>
            <a:ext cx="4396339" cy="576262"/>
          </a:xfrm>
        </p:spPr>
        <p:txBody>
          <a:bodyPr/>
          <a:lstStyle/>
          <a:p>
            <a:pPr algn="ctr"/>
            <a:r>
              <a:rPr lang="en-US" sz="4000" dirty="0"/>
              <a:t>Section</a:t>
            </a:r>
            <a:r>
              <a:rPr lang="en-US" sz="4000" b="1" dirty="0"/>
              <a:t> “351” </a:t>
            </a:r>
          </a:p>
          <a:p>
            <a:pPr algn="ctr"/>
            <a:r>
              <a:rPr lang="en-US" b="1" i="1" u="sng" dirty="0"/>
              <a:t>High Risk</a:t>
            </a:r>
            <a:endParaRPr lang="en-US" dirty="0"/>
          </a:p>
        </p:txBody>
      </p:sp>
      <p:sp>
        <p:nvSpPr>
          <p:cNvPr id="11" name="Content Placeholder 10">
            <a:extLst>
              <a:ext uri="{FF2B5EF4-FFF2-40B4-BE49-F238E27FC236}">
                <a16:creationId xmlns:a16="http://schemas.microsoft.com/office/drawing/2014/main" id="{F6FD4223-DCEC-3841-AF70-4DE677DC9809}"/>
              </a:ext>
            </a:extLst>
          </p:cNvPr>
          <p:cNvSpPr>
            <a:spLocks noGrp="1"/>
          </p:cNvSpPr>
          <p:nvPr>
            <p:ph sz="quarter" idx="4"/>
          </p:nvPr>
        </p:nvSpPr>
        <p:spPr>
          <a:xfrm>
            <a:off x="5654494" y="2726323"/>
            <a:ext cx="4396339" cy="3741738"/>
          </a:xfrm>
        </p:spPr>
        <p:txBody>
          <a:bodyPr/>
          <a:lstStyle/>
          <a:p>
            <a:r>
              <a:rPr lang="en-US" sz="2000" dirty="0"/>
              <a:t>Pre-clinical animal or phased clinical trails prior to human treatment</a:t>
            </a:r>
          </a:p>
          <a:p>
            <a:r>
              <a:rPr lang="en-US" sz="2000" dirty="0"/>
              <a:t>Stringent process  &amp; manufacturing requirements</a:t>
            </a:r>
          </a:p>
          <a:p>
            <a:r>
              <a:rPr lang="en-US" sz="2000" dirty="0"/>
              <a:t>Strong regulatory oversight</a:t>
            </a:r>
          </a:p>
          <a:p>
            <a:endParaRPr lang="en-US" dirty="0"/>
          </a:p>
        </p:txBody>
      </p:sp>
    </p:spTree>
    <p:extLst>
      <p:ext uri="{BB962C8B-B14F-4D97-AF65-F5344CB8AC3E}">
        <p14:creationId xmlns:p14="http://schemas.microsoft.com/office/powerpoint/2010/main" val="8369749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F35A4-AE08-3545-977E-67273606627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ACDCE1A-BCB0-654E-8818-FC184930C131}"/>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BAEE4EDF-88B9-C945-B3A5-3DBA914B33AC}"/>
              </a:ext>
            </a:extLst>
          </p:cNvPr>
          <p:cNvSpPr>
            <a:spLocks noGrp="1"/>
          </p:cNvSpPr>
          <p:nvPr>
            <p:ph sz="half" idx="2"/>
          </p:nvPr>
        </p:nvSpPr>
        <p:spPr/>
        <p:txBody>
          <a:bodyPr/>
          <a:lstStyle/>
          <a:p>
            <a:endParaRPr lang="en-US"/>
          </a:p>
        </p:txBody>
      </p:sp>
      <p:pic>
        <p:nvPicPr>
          <p:cNvPr id="5" name="Picture 4">
            <a:extLst>
              <a:ext uri="{FF2B5EF4-FFF2-40B4-BE49-F238E27FC236}">
                <a16:creationId xmlns:a16="http://schemas.microsoft.com/office/drawing/2014/main" id="{9BCF34F5-C0CB-4F4B-8CD9-376CD335A1F2}"/>
              </a:ext>
            </a:extLst>
          </p:cNvPr>
          <p:cNvPicPr>
            <a:picLocks noChangeAspect="1"/>
          </p:cNvPicPr>
          <p:nvPr/>
        </p:nvPicPr>
        <p:blipFill>
          <a:blip r:embed="rId2"/>
          <a:stretch>
            <a:fillRect/>
          </a:stretch>
        </p:blipFill>
        <p:spPr>
          <a:xfrm>
            <a:off x="1180732" y="150296"/>
            <a:ext cx="8947522" cy="6555303"/>
          </a:xfrm>
          <a:prstGeom prst="rect">
            <a:avLst/>
          </a:prstGeom>
        </p:spPr>
      </p:pic>
    </p:spTree>
    <p:extLst>
      <p:ext uri="{BB962C8B-B14F-4D97-AF65-F5344CB8AC3E}">
        <p14:creationId xmlns:p14="http://schemas.microsoft.com/office/powerpoint/2010/main" val="24793846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7AC3D-AABE-1E47-AD2D-FE31220A2889}"/>
              </a:ext>
            </a:extLst>
          </p:cNvPr>
          <p:cNvSpPr>
            <a:spLocks noGrp="1"/>
          </p:cNvSpPr>
          <p:nvPr>
            <p:ph type="title"/>
          </p:nvPr>
        </p:nvSpPr>
        <p:spPr/>
        <p:txBody>
          <a:bodyPr/>
          <a:lstStyle/>
          <a:p>
            <a:r>
              <a:rPr lang="en-US" dirty="0"/>
              <a:t>Regulation Summary</a:t>
            </a:r>
            <a:br>
              <a:rPr lang="en-US" dirty="0"/>
            </a:br>
            <a:endParaRPr lang="en-US" dirty="0"/>
          </a:p>
        </p:txBody>
      </p:sp>
      <p:sp>
        <p:nvSpPr>
          <p:cNvPr id="7" name="Content Placeholder 6">
            <a:extLst>
              <a:ext uri="{FF2B5EF4-FFF2-40B4-BE49-F238E27FC236}">
                <a16:creationId xmlns:a16="http://schemas.microsoft.com/office/drawing/2014/main" id="{5A43319A-3DB1-C44F-831C-028D4BBD8A47}"/>
              </a:ext>
            </a:extLst>
          </p:cNvPr>
          <p:cNvSpPr>
            <a:spLocks noGrp="1"/>
          </p:cNvSpPr>
          <p:nvPr>
            <p:ph idx="1"/>
          </p:nvPr>
        </p:nvSpPr>
        <p:spPr/>
        <p:txBody>
          <a:bodyPr>
            <a:normAutofit lnSpcReduction="10000"/>
          </a:bodyPr>
          <a:lstStyle/>
          <a:p>
            <a:r>
              <a:rPr lang="en-US" sz="2600" u="sng" dirty="0"/>
              <a:t>Bone Marrow Aspirate</a:t>
            </a:r>
          </a:p>
          <a:p>
            <a:pPr lvl="1"/>
            <a:r>
              <a:rPr lang="en-US" sz="2400" dirty="0"/>
              <a:t>Point of Care</a:t>
            </a:r>
          </a:p>
          <a:p>
            <a:pPr lvl="1"/>
            <a:r>
              <a:rPr lang="en-US" sz="2400" dirty="0"/>
              <a:t>Optimize Harvest</a:t>
            </a:r>
          </a:p>
          <a:p>
            <a:r>
              <a:rPr lang="en-US" sz="2600" u="sng" dirty="0"/>
              <a:t>Autologous Adipose Treatments</a:t>
            </a:r>
          </a:p>
          <a:p>
            <a:pPr lvl="1"/>
            <a:r>
              <a:rPr lang="en-US" sz="2400" dirty="0"/>
              <a:t>FDA Approved Devices</a:t>
            </a:r>
          </a:p>
          <a:p>
            <a:pPr lvl="1"/>
            <a:r>
              <a:rPr lang="en-US" sz="2400" dirty="0"/>
              <a:t>FDA Guidance and Warning Letters —&gt; Consider processing more that minimal manipulation</a:t>
            </a:r>
          </a:p>
          <a:p>
            <a:r>
              <a:rPr lang="en-US" sz="2600" u="sng" dirty="0"/>
              <a:t>Intra-articular Harvest</a:t>
            </a:r>
          </a:p>
          <a:p>
            <a:pPr lvl="1"/>
            <a:r>
              <a:rPr lang="en-US" sz="2400" dirty="0"/>
              <a:t>Further Development </a:t>
            </a:r>
          </a:p>
          <a:p>
            <a:endParaRPr lang="en-US" dirty="0"/>
          </a:p>
        </p:txBody>
      </p:sp>
      <p:pic>
        <p:nvPicPr>
          <p:cNvPr id="3" name="Picture 2">
            <a:extLst>
              <a:ext uri="{FF2B5EF4-FFF2-40B4-BE49-F238E27FC236}">
                <a16:creationId xmlns:a16="http://schemas.microsoft.com/office/drawing/2014/main" id="{A3D04EBD-16AD-7F45-AE65-B6AA88A9EF43}"/>
              </a:ext>
            </a:extLst>
          </p:cNvPr>
          <p:cNvPicPr>
            <a:picLocks noChangeAspect="1"/>
          </p:cNvPicPr>
          <p:nvPr/>
        </p:nvPicPr>
        <p:blipFill>
          <a:blip r:embed="rId2"/>
          <a:stretch>
            <a:fillRect/>
          </a:stretch>
        </p:blipFill>
        <p:spPr>
          <a:xfrm>
            <a:off x="7300308" y="1431717"/>
            <a:ext cx="3767791" cy="2718941"/>
          </a:xfrm>
          <a:prstGeom prst="rect">
            <a:avLst/>
          </a:prstGeom>
        </p:spPr>
      </p:pic>
    </p:spTree>
    <p:extLst>
      <p:ext uri="{BB962C8B-B14F-4D97-AF65-F5344CB8AC3E}">
        <p14:creationId xmlns:p14="http://schemas.microsoft.com/office/powerpoint/2010/main" val="563367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24910-F4C8-3844-A698-94C222437628}"/>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48771640-9488-364D-A2BD-2A71CCB3F017}"/>
              </a:ext>
            </a:extLst>
          </p:cNvPr>
          <p:cNvPicPr>
            <a:picLocks noChangeAspect="1"/>
          </p:cNvPicPr>
          <p:nvPr/>
        </p:nvPicPr>
        <p:blipFill>
          <a:blip r:embed="rId2"/>
          <a:stretch>
            <a:fillRect/>
          </a:stretch>
        </p:blipFill>
        <p:spPr>
          <a:xfrm>
            <a:off x="2110577" y="0"/>
            <a:ext cx="7325387" cy="6858000"/>
          </a:xfrm>
          <a:prstGeom prst="rect">
            <a:avLst/>
          </a:prstGeom>
        </p:spPr>
      </p:pic>
      <p:pic>
        <p:nvPicPr>
          <p:cNvPr id="6" name="Content Placeholder 5">
            <a:extLst>
              <a:ext uri="{FF2B5EF4-FFF2-40B4-BE49-F238E27FC236}">
                <a16:creationId xmlns:a16="http://schemas.microsoft.com/office/drawing/2014/main" id="{D0FA3F41-578E-3341-A045-9C30E7B66486}"/>
              </a:ext>
            </a:extLst>
          </p:cNvPr>
          <p:cNvPicPr>
            <a:picLocks noGrp="1" noChangeAspect="1"/>
          </p:cNvPicPr>
          <p:nvPr>
            <p:ph idx="1"/>
          </p:nvPr>
        </p:nvPicPr>
        <p:blipFill rotWithShape="1">
          <a:blip r:embed="rId3"/>
          <a:srcRect l="3217" t="21670" r="3165" b="21951"/>
          <a:stretch/>
        </p:blipFill>
        <p:spPr>
          <a:xfrm>
            <a:off x="3319670" y="2604052"/>
            <a:ext cx="4909930" cy="2365513"/>
          </a:xfrm>
        </p:spPr>
      </p:pic>
    </p:spTree>
    <p:extLst>
      <p:ext uri="{BB962C8B-B14F-4D97-AF65-F5344CB8AC3E}">
        <p14:creationId xmlns:p14="http://schemas.microsoft.com/office/powerpoint/2010/main" val="1794007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7401ED-7C3F-A249-B370-856C0156335E}"/>
              </a:ext>
            </a:extLst>
          </p:cNvPr>
          <p:cNvSpPr>
            <a:spLocks noGrp="1"/>
          </p:cNvSpPr>
          <p:nvPr>
            <p:ph type="title"/>
          </p:nvPr>
        </p:nvSpPr>
        <p:spPr/>
        <p:txBody>
          <a:bodyPr/>
          <a:lstStyle/>
          <a:p>
            <a:r>
              <a:rPr lang="en-US" dirty="0"/>
              <a:t>Future Focus</a:t>
            </a:r>
            <a:br>
              <a:rPr lang="en-US" dirty="0"/>
            </a:br>
            <a:endParaRPr lang="en-US" dirty="0"/>
          </a:p>
        </p:txBody>
      </p:sp>
      <p:sp>
        <p:nvSpPr>
          <p:cNvPr id="5" name="Content Placeholder 4">
            <a:extLst>
              <a:ext uri="{FF2B5EF4-FFF2-40B4-BE49-F238E27FC236}">
                <a16:creationId xmlns:a16="http://schemas.microsoft.com/office/drawing/2014/main" id="{448967D5-47B3-2947-A03A-AADA50632DA6}"/>
              </a:ext>
            </a:extLst>
          </p:cNvPr>
          <p:cNvSpPr>
            <a:spLocks noGrp="1"/>
          </p:cNvSpPr>
          <p:nvPr>
            <p:ph sz="half" idx="1"/>
          </p:nvPr>
        </p:nvSpPr>
        <p:spPr>
          <a:xfrm>
            <a:off x="1448180" y="1547654"/>
            <a:ext cx="5648359" cy="2608560"/>
          </a:xfrm>
        </p:spPr>
        <p:txBody>
          <a:bodyPr/>
          <a:lstStyle/>
          <a:p>
            <a:r>
              <a:rPr lang="en-US" sz="2800" dirty="0"/>
              <a:t>Cultured Cells</a:t>
            </a:r>
          </a:p>
          <a:p>
            <a:r>
              <a:rPr lang="en-US" sz="2800" dirty="0"/>
              <a:t>Amniotic Cells</a:t>
            </a:r>
          </a:p>
          <a:p>
            <a:r>
              <a:rPr lang="en-US" sz="2800" dirty="0"/>
              <a:t>Peripherally Mobilized Cells</a:t>
            </a:r>
          </a:p>
          <a:p>
            <a:endParaRPr lang="en-US" dirty="0"/>
          </a:p>
        </p:txBody>
      </p:sp>
      <p:pic>
        <p:nvPicPr>
          <p:cNvPr id="2" name="Picture 1">
            <a:extLst>
              <a:ext uri="{FF2B5EF4-FFF2-40B4-BE49-F238E27FC236}">
                <a16:creationId xmlns:a16="http://schemas.microsoft.com/office/drawing/2014/main" id="{D1C7F532-C842-C04F-9CA0-C4272CE40F83}"/>
              </a:ext>
            </a:extLst>
          </p:cNvPr>
          <p:cNvPicPr>
            <a:picLocks noChangeAspect="1"/>
          </p:cNvPicPr>
          <p:nvPr/>
        </p:nvPicPr>
        <p:blipFill>
          <a:blip r:embed="rId2"/>
          <a:stretch>
            <a:fillRect/>
          </a:stretch>
        </p:blipFill>
        <p:spPr>
          <a:xfrm>
            <a:off x="646111" y="3844808"/>
            <a:ext cx="10396817" cy="2820052"/>
          </a:xfrm>
          <a:prstGeom prst="rect">
            <a:avLst/>
          </a:prstGeom>
        </p:spPr>
      </p:pic>
    </p:spTree>
    <p:extLst>
      <p:ext uri="{BB962C8B-B14F-4D97-AF65-F5344CB8AC3E}">
        <p14:creationId xmlns:p14="http://schemas.microsoft.com/office/powerpoint/2010/main" val="20432387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A6F5101-D53D-3A4E-B8FF-A0A725FB785E}"/>
              </a:ext>
            </a:extLst>
          </p:cNvPr>
          <p:cNvSpPr>
            <a:spLocks noGrp="1"/>
          </p:cNvSpPr>
          <p:nvPr>
            <p:ph type="title"/>
          </p:nvPr>
        </p:nvSpPr>
        <p:spPr/>
        <p:txBody>
          <a:bodyPr/>
          <a:lstStyle/>
          <a:p>
            <a:r>
              <a:rPr lang="en-US" dirty="0"/>
              <a:t>Thank you</a:t>
            </a:r>
          </a:p>
        </p:txBody>
      </p:sp>
      <p:sp>
        <p:nvSpPr>
          <p:cNvPr id="6" name="Content Placeholder 5">
            <a:extLst>
              <a:ext uri="{FF2B5EF4-FFF2-40B4-BE49-F238E27FC236}">
                <a16:creationId xmlns:a16="http://schemas.microsoft.com/office/drawing/2014/main" id="{90E501DD-678B-B443-815F-4624669B0CA6}"/>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44ACD40B-5E6E-3F4A-B738-3469A4215DF1}"/>
              </a:ext>
            </a:extLst>
          </p:cNvPr>
          <p:cNvPicPr>
            <a:picLocks noChangeAspect="1"/>
          </p:cNvPicPr>
          <p:nvPr/>
        </p:nvPicPr>
        <p:blipFill>
          <a:blip r:embed="rId2"/>
          <a:stretch>
            <a:fillRect/>
          </a:stretch>
        </p:blipFill>
        <p:spPr>
          <a:xfrm>
            <a:off x="2361488" y="1483658"/>
            <a:ext cx="6430188" cy="4944035"/>
          </a:xfrm>
          <a:prstGeom prst="rect">
            <a:avLst/>
          </a:prstGeom>
        </p:spPr>
      </p:pic>
    </p:spTree>
    <p:extLst>
      <p:ext uri="{BB962C8B-B14F-4D97-AF65-F5344CB8AC3E}">
        <p14:creationId xmlns:p14="http://schemas.microsoft.com/office/powerpoint/2010/main" val="16397180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BFDAC-B115-CC40-817E-3F00119C377F}"/>
              </a:ext>
            </a:extLst>
          </p:cNvPr>
          <p:cNvSpPr>
            <a:spLocks noGrp="1"/>
          </p:cNvSpPr>
          <p:nvPr>
            <p:ph type="title"/>
          </p:nvPr>
        </p:nvSpPr>
        <p:spPr/>
        <p:txBody>
          <a:bodyPr/>
          <a:lstStyle/>
          <a:p>
            <a:r>
              <a:rPr lang="en-US" dirty="0"/>
              <a:t>Disclosures</a:t>
            </a:r>
            <a:br>
              <a:rPr lang="en-US" dirty="0"/>
            </a:br>
            <a:endParaRPr lang="en-US" dirty="0"/>
          </a:p>
        </p:txBody>
      </p:sp>
      <p:sp>
        <p:nvSpPr>
          <p:cNvPr id="3" name="Content Placeholder 2">
            <a:extLst>
              <a:ext uri="{FF2B5EF4-FFF2-40B4-BE49-F238E27FC236}">
                <a16:creationId xmlns:a16="http://schemas.microsoft.com/office/drawing/2014/main" id="{A0A88E7B-5187-814A-B23B-07A02BCFCD96}"/>
              </a:ext>
            </a:extLst>
          </p:cNvPr>
          <p:cNvSpPr>
            <a:spLocks noGrp="1"/>
          </p:cNvSpPr>
          <p:nvPr>
            <p:ph idx="1"/>
          </p:nvPr>
        </p:nvSpPr>
        <p:spPr/>
        <p:txBody>
          <a:bodyPr/>
          <a:lstStyle/>
          <a:p>
            <a:r>
              <a:rPr lang="en-US" dirty="0"/>
              <a:t>Executive Medical Consultant: </a:t>
            </a:r>
            <a:r>
              <a:rPr lang="en-US" dirty="0" err="1"/>
              <a:t>ForeverLabs</a:t>
            </a:r>
            <a:r>
              <a:rPr lang="en-US" dirty="0"/>
              <a:t>, Inc.</a:t>
            </a:r>
            <a:br>
              <a:rPr lang="en-US" dirty="0"/>
            </a:br>
            <a:endParaRPr lang="en-US" dirty="0"/>
          </a:p>
          <a:p>
            <a:r>
              <a:rPr lang="en-US" dirty="0"/>
              <a:t>Educational Consultant: Arthrex, Inc. </a:t>
            </a:r>
          </a:p>
          <a:p>
            <a:endParaRPr lang="en-US" dirty="0"/>
          </a:p>
        </p:txBody>
      </p:sp>
    </p:spTree>
    <p:extLst>
      <p:ext uri="{BB962C8B-B14F-4D97-AF65-F5344CB8AC3E}">
        <p14:creationId xmlns:p14="http://schemas.microsoft.com/office/powerpoint/2010/main" val="27446538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0F9CD-04DA-154B-8281-F7A9F2978391}"/>
              </a:ext>
            </a:extLst>
          </p:cNvPr>
          <p:cNvSpPr>
            <a:spLocks noGrp="1"/>
          </p:cNvSpPr>
          <p:nvPr>
            <p:ph type="title"/>
          </p:nvPr>
        </p:nvSpPr>
        <p:spPr/>
        <p:txBody>
          <a:bodyPr/>
          <a:lstStyle/>
          <a:p>
            <a:r>
              <a:rPr lang="en-US" dirty="0"/>
              <a:t>References</a:t>
            </a:r>
          </a:p>
        </p:txBody>
      </p:sp>
      <p:sp>
        <p:nvSpPr>
          <p:cNvPr id="5" name="Content Placeholder 4">
            <a:extLst>
              <a:ext uri="{FF2B5EF4-FFF2-40B4-BE49-F238E27FC236}">
                <a16:creationId xmlns:a16="http://schemas.microsoft.com/office/drawing/2014/main" id="{BFEA8100-F4DC-A543-9D87-6BCBD8C04D1F}"/>
              </a:ext>
            </a:extLst>
          </p:cNvPr>
          <p:cNvSpPr>
            <a:spLocks noGrp="1"/>
          </p:cNvSpPr>
          <p:nvPr>
            <p:ph idx="1"/>
          </p:nvPr>
        </p:nvSpPr>
        <p:spPr/>
        <p:txBody>
          <a:bodyPr/>
          <a:lstStyle/>
          <a:p>
            <a:r>
              <a:rPr lang="en-US" dirty="0"/>
              <a:t>Fink DW. FDA Regulation of Stem Cell- Based Products. </a:t>
            </a:r>
            <a:r>
              <a:rPr lang="en-US" i="1" dirty="0"/>
              <a:t>Science</a:t>
            </a:r>
            <a:r>
              <a:rPr lang="en-US" dirty="0"/>
              <a:t> 2009. 324(5935), 1662-1663. DOI: 10.1126/science.1173712</a:t>
            </a:r>
          </a:p>
          <a:p>
            <a:r>
              <a:rPr lang="en-US" dirty="0"/>
              <a:t>Weber DJ. Navigating FDA Regulations for Human Cells and Tissue.</a:t>
            </a:r>
            <a:r>
              <a:rPr lang="en-US" i="1" dirty="0"/>
              <a:t> </a:t>
            </a:r>
            <a:r>
              <a:rPr lang="en-US" i="1" dirty="0" err="1"/>
              <a:t>BioProcess</a:t>
            </a:r>
            <a:r>
              <a:rPr lang="en-US" i="1" dirty="0"/>
              <a:t> Int. </a:t>
            </a:r>
            <a:r>
              <a:rPr lang="en-US" dirty="0"/>
              <a:t>SEP 2004</a:t>
            </a:r>
          </a:p>
          <a:p>
            <a:r>
              <a:rPr lang="en-US" dirty="0">
                <a:hlinkClick r:id="rId2"/>
              </a:rPr>
              <a:t>https://www.fda.gov/vaccines-blood-biologics/cellular-gene-therapy-products/framework-regulation-regenerative-medicine-products</a:t>
            </a:r>
            <a:endParaRPr lang="en-US" dirty="0"/>
          </a:p>
        </p:txBody>
      </p:sp>
    </p:spTree>
    <p:extLst>
      <p:ext uri="{BB962C8B-B14F-4D97-AF65-F5344CB8AC3E}">
        <p14:creationId xmlns:p14="http://schemas.microsoft.com/office/powerpoint/2010/main" val="24842572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FCBEA-D36F-3942-9FD3-3F0F1668C5BB}"/>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A8D93AB0-264B-5842-93D8-312713E90E83}"/>
              </a:ext>
            </a:extLst>
          </p:cNvPr>
          <p:cNvSpPr>
            <a:spLocks noGrp="1"/>
          </p:cNvSpPr>
          <p:nvPr>
            <p:ph sz="half" idx="1"/>
          </p:nvPr>
        </p:nvSpPr>
        <p:spPr/>
        <p:txBody>
          <a:bodyPr/>
          <a:lstStyle/>
          <a:p>
            <a:r>
              <a:rPr lang="en-US" sz="2400" dirty="0"/>
              <a:t>Background </a:t>
            </a:r>
          </a:p>
          <a:p>
            <a:r>
              <a:rPr lang="en-US" sz="2400" dirty="0"/>
              <a:t>Definitions</a:t>
            </a:r>
          </a:p>
          <a:p>
            <a:r>
              <a:rPr lang="en-US" sz="2400" dirty="0"/>
              <a:t>Policies and Guidance</a:t>
            </a:r>
          </a:p>
          <a:p>
            <a:r>
              <a:rPr lang="en-US" sz="2400" dirty="0"/>
              <a:t>Future Focus</a:t>
            </a:r>
          </a:p>
          <a:p>
            <a:pPr marL="0" indent="0">
              <a:buNone/>
            </a:pPr>
            <a:endParaRPr lang="en-US" dirty="0"/>
          </a:p>
        </p:txBody>
      </p:sp>
      <p:sp>
        <p:nvSpPr>
          <p:cNvPr id="4" name="Content Placeholder 3">
            <a:extLst>
              <a:ext uri="{FF2B5EF4-FFF2-40B4-BE49-F238E27FC236}">
                <a16:creationId xmlns:a16="http://schemas.microsoft.com/office/drawing/2014/main" id="{7EA05484-9BDF-0348-AB62-8578C9710069}"/>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17526463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18EAD-5AD5-ED4C-AAE6-CDEC694D8FD9}"/>
              </a:ext>
            </a:extLst>
          </p:cNvPr>
          <p:cNvSpPr>
            <a:spLocks noGrp="1"/>
          </p:cNvSpPr>
          <p:nvPr>
            <p:ph type="title"/>
          </p:nvPr>
        </p:nvSpPr>
        <p:spPr/>
        <p:txBody>
          <a:bodyPr/>
          <a:lstStyle/>
          <a:p>
            <a:r>
              <a:rPr lang="en-US" dirty="0"/>
              <a:t>Background</a:t>
            </a:r>
            <a:br>
              <a:rPr lang="en-US" dirty="0"/>
            </a:br>
            <a:endParaRPr lang="en-US" dirty="0"/>
          </a:p>
        </p:txBody>
      </p:sp>
      <p:sp>
        <p:nvSpPr>
          <p:cNvPr id="3" name="Content Placeholder 2">
            <a:extLst>
              <a:ext uri="{FF2B5EF4-FFF2-40B4-BE49-F238E27FC236}">
                <a16:creationId xmlns:a16="http://schemas.microsoft.com/office/drawing/2014/main" id="{FD7A0BCC-3250-4F4C-831E-181D20A09BF1}"/>
              </a:ext>
            </a:extLst>
          </p:cNvPr>
          <p:cNvSpPr>
            <a:spLocks noGrp="1"/>
          </p:cNvSpPr>
          <p:nvPr>
            <p:ph idx="1"/>
          </p:nvPr>
        </p:nvSpPr>
        <p:spPr/>
        <p:txBody>
          <a:bodyPr/>
          <a:lstStyle/>
          <a:p>
            <a:r>
              <a:rPr lang="en-US" sz="2400" dirty="0"/>
              <a:t>Tiered, risk-based approach, “Tissue Rules”</a:t>
            </a:r>
          </a:p>
          <a:p>
            <a:r>
              <a:rPr lang="en-US" sz="2400" dirty="0"/>
              <a:t>Focused on Public Health and Regulatory concerns:</a:t>
            </a:r>
          </a:p>
          <a:p>
            <a:pPr lvl="1"/>
            <a:r>
              <a:rPr lang="en-US" sz="2400" dirty="0"/>
              <a:t>Prevent transmission of communicable disease</a:t>
            </a:r>
          </a:p>
          <a:p>
            <a:pPr lvl="1"/>
            <a:r>
              <a:rPr lang="en-US" sz="2400" dirty="0"/>
              <a:t>Processing controls to prevent contamination resulting in unsafe and ineffective products</a:t>
            </a:r>
          </a:p>
          <a:p>
            <a:pPr lvl="1"/>
            <a:r>
              <a:rPr lang="en-US" sz="2400" dirty="0"/>
              <a:t>Preserve integrity and function, products work as intended</a:t>
            </a:r>
          </a:p>
          <a:p>
            <a:pPr lvl="1"/>
            <a:r>
              <a:rPr lang="en-US" sz="2400" dirty="0"/>
              <a:t>Assure clinical safety and efficacy </a:t>
            </a:r>
          </a:p>
          <a:p>
            <a:endParaRPr lang="en-US" dirty="0"/>
          </a:p>
        </p:txBody>
      </p:sp>
    </p:spTree>
    <p:extLst>
      <p:ext uri="{BB962C8B-B14F-4D97-AF65-F5344CB8AC3E}">
        <p14:creationId xmlns:p14="http://schemas.microsoft.com/office/powerpoint/2010/main" val="8665536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0468C-EE9F-804E-A16C-A26C15BB81D9}"/>
              </a:ext>
            </a:extLst>
          </p:cNvPr>
          <p:cNvSpPr>
            <a:spLocks noGrp="1"/>
          </p:cNvSpPr>
          <p:nvPr>
            <p:ph type="title"/>
          </p:nvPr>
        </p:nvSpPr>
        <p:spPr/>
        <p:txBody>
          <a:bodyPr/>
          <a:lstStyle/>
          <a:p>
            <a:r>
              <a:rPr lang="en-US" dirty="0"/>
              <a:t>MSCs Based Trials</a:t>
            </a:r>
          </a:p>
        </p:txBody>
      </p:sp>
      <p:pic>
        <p:nvPicPr>
          <p:cNvPr id="5" name="Content Placeholder 4">
            <a:extLst>
              <a:ext uri="{FF2B5EF4-FFF2-40B4-BE49-F238E27FC236}">
                <a16:creationId xmlns:a16="http://schemas.microsoft.com/office/drawing/2014/main" id="{69F5FC68-DB6E-D245-8CED-CB8C133683DF}"/>
              </a:ext>
            </a:extLst>
          </p:cNvPr>
          <p:cNvPicPr>
            <a:picLocks noGrp="1" noChangeAspect="1"/>
          </p:cNvPicPr>
          <p:nvPr>
            <p:ph idx="1"/>
          </p:nvPr>
        </p:nvPicPr>
        <p:blipFill>
          <a:blip r:embed="rId3"/>
          <a:stretch>
            <a:fillRect/>
          </a:stretch>
        </p:blipFill>
        <p:spPr>
          <a:xfrm>
            <a:off x="2505239" y="1581142"/>
            <a:ext cx="6486361" cy="4880617"/>
          </a:xfrm>
        </p:spPr>
      </p:pic>
    </p:spTree>
    <p:extLst>
      <p:ext uri="{BB962C8B-B14F-4D97-AF65-F5344CB8AC3E}">
        <p14:creationId xmlns:p14="http://schemas.microsoft.com/office/powerpoint/2010/main" val="15308054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CF86F-9C03-D445-A2C7-16E93BF08D46}"/>
              </a:ext>
            </a:extLst>
          </p:cNvPr>
          <p:cNvSpPr>
            <a:spLocks noGrp="1"/>
          </p:cNvSpPr>
          <p:nvPr>
            <p:ph type="title"/>
          </p:nvPr>
        </p:nvSpPr>
        <p:spPr/>
        <p:txBody>
          <a:bodyPr/>
          <a:lstStyle/>
          <a:p>
            <a:r>
              <a:rPr lang="en-US" dirty="0"/>
              <a:t>Risk Assessment of Stem Cells</a:t>
            </a:r>
          </a:p>
        </p:txBody>
      </p:sp>
      <p:sp>
        <p:nvSpPr>
          <p:cNvPr id="3" name="Content Placeholder 2">
            <a:extLst>
              <a:ext uri="{FF2B5EF4-FFF2-40B4-BE49-F238E27FC236}">
                <a16:creationId xmlns:a16="http://schemas.microsoft.com/office/drawing/2014/main" id="{D0A1FE1D-5768-7A49-B69B-ACE535C75E1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D239399-7642-0C4C-B1EF-CFE9E91CCD9C}"/>
              </a:ext>
            </a:extLst>
          </p:cNvPr>
          <p:cNvPicPr>
            <a:picLocks noChangeAspect="1"/>
          </p:cNvPicPr>
          <p:nvPr/>
        </p:nvPicPr>
        <p:blipFill>
          <a:blip r:embed="rId3"/>
          <a:stretch>
            <a:fillRect/>
          </a:stretch>
        </p:blipFill>
        <p:spPr>
          <a:xfrm>
            <a:off x="1290332" y="1473199"/>
            <a:ext cx="8572500" cy="4775200"/>
          </a:xfrm>
          <a:prstGeom prst="rect">
            <a:avLst/>
          </a:prstGeom>
        </p:spPr>
      </p:pic>
      <p:sp>
        <p:nvSpPr>
          <p:cNvPr id="5" name="TextBox 4">
            <a:extLst>
              <a:ext uri="{FF2B5EF4-FFF2-40B4-BE49-F238E27FC236}">
                <a16:creationId xmlns:a16="http://schemas.microsoft.com/office/drawing/2014/main" id="{2A66EB21-0BF0-4348-9ADE-C2F7ED7E0E3F}"/>
              </a:ext>
            </a:extLst>
          </p:cNvPr>
          <p:cNvSpPr txBox="1"/>
          <p:nvPr/>
        </p:nvSpPr>
        <p:spPr>
          <a:xfrm>
            <a:off x="10596282" y="6454588"/>
            <a:ext cx="1633781" cy="369332"/>
          </a:xfrm>
          <a:prstGeom prst="rect">
            <a:avLst/>
          </a:prstGeom>
          <a:noFill/>
        </p:spPr>
        <p:txBody>
          <a:bodyPr wrap="none" rtlCol="0">
            <a:spAutoFit/>
          </a:bodyPr>
          <a:lstStyle/>
          <a:p>
            <a:r>
              <a:rPr lang="en-US" dirty="0"/>
              <a:t>Fink DW 2009</a:t>
            </a:r>
          </a:p>
        </p:txBody>
      </p:sp>
    </p:spTree>
    <p:extLst>
      <p:ext uri="{BB962C8B-B14F-4D97-AF65-F5344CB8AC3E}">
        <p14:creationId xmlns:p14="http://schemas.microsoft.com/office/powerpoint/2010/main" val="5784088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BBC6B-D3F7-5742-A492-1750382E5D61}"/>
              </a:ext>
            </a:extLst>
          </p:cNvPr>
          <p:cNvSpPr>
            <a:spLocks noGrp="1"/>
          </p:cNvSpPr>
          <p:nvPr>
            <p:ph type="title"/>
          </p:nvPr>
        </p:nvSpPr>
        <p:spPr/>
        <p:txBody>
          <a:bodyPr/>
          <a:lstStyle/>
          <a:p>
            <a:r>
              <a:rPr lang="en-US" dirty="0"/>
              <a:t>Definitions</a:t>
            </a:r>
          </a:p>
        </p:txBody>
      </p:sp>
      <p:sp>
        <p:nvSpPr>
          <p:cNvPr id="3" name="Content Placeholder 2">
            <a:extLst>
              <a:ext uri="{FF2B5EF4-FFF2-40B4-BE49-F238E27FC236}">
                <a16:creationId xmlns:a16="http://schemas.microsoft.com/office/drawing/2014/main" id="{A0E57B98-28D7-FB48-9FE6-338926AD32CE}"/>
              </a:ext>
            </a:extLst>
          </p:cNvPr>
          <p:cNvSpPr>
            <a:spLocks noGrp="1"/>
          </p:cNvSpPr>
          <p:nvPr>
            <p:ph idx="1"/>
          </p:nvPr>
        </p:nvSpPr>
        <p:spPr>
          <a:xfrm>
            <a:off x="1103312" y="1627094"/>
            <a:ext cx="10044300" cy="5230906"/>
          </a:xfrm>
        </p:spPr>
        <p:txBody>
          <a:bodyPr>
            <a:normAutofit/>
          </a:bodyPr>
          <a:lstStyle/>
          <a:p>
            <a:r>
              <a:rPr lang="en-US" u="sng" dirty="0"/>
              <a:t>Drugs:</a:t>
            </a:r>
          </a:p>
          <a:p>
            <a:pPr lvl="1"/>
            <a:r>
              <a:rPr lang="en-US" dirty="0"/>
              <a:t>Articles to Prevent, Cure or treat disease</a:t>
            </a:r>
          </a:p>
          <a:p>
            <a:pPr lvl="1"/>
            <a:r>
              <a:rPr lang="en-US" dirty="0"/>
              <a:t>Primary purpose through chemical action/metabolization</a:t>
            </a:r>
          </a:p>
          <a:p>
            <a:pPr lvl="1"/>
            <a:r>
              <a:rPr lang="en-US" dirty="0"/>
              <a:t>Articles Intended to Affect Structure or Function of the Body: Section 201(h)</a:t>
            </a:r>
          </a:p>
          <a:p>
            <a:r>
              <a:rPr lang="en-US" u="sng" dirty="0"/>
              <a:t>Devices:</a:t>
            </a:r>
          </a:p>
          <a:p>
            <a:pPr lvl="1"/>
            <a:r>
              <a:rPr lang="en-US" dirty="0"/>
              <a:t>Same Definition as drug, except no chemical or metabolic action</a:t>
            </a:r>
          </a:p>
          <a:p>
            <a:pPr lvl="1"/>
            <a:r>
              <a:rPr lang="en-US" dirty="0"/>
              <a:t>Primary purpose by ”Mechanical” means</a:t>
            </a:r>
          </a:p>
          <a:p>
            <a:r>
              <a:rPr lang="en-US" u="sng" dirty="0"/>
              <a:t>Biologics:</a:t>
            </a:r>
            <a:r>
              <a:rPr lang="en-US" dirty="0"/>
              <a:t> (Section 351, PHS Act)</a:t>
            </a:r>
          </a:p>
          <a:p>
            <a:pPr lvl="1"/>
            <a:r>
              <a:rPr lang="en-US" dirty="0"/>
              <a:t>A virus, serum, toxin, antitoxin, vaccine, blood, blood component or derivative, allergenic, or analogous product</a:t>
            </a:r>
          </a:p>
          <a:p>
            <a:pPr lvl="1"/>
            <a:r>
              <a:rPr lang="en-US" dirty="0"/>
              <a:t>Same Definition as drug, but through biologic process and not chemical</a:t>
            </a:r>
          </a:p>
          <a:p>
            <a:pPr lvl="1"/>
            <a:r>
              <a:rPr lang="en-US" dirty="0"/>
              <a:t>Recombinant technology, isolated from natural sources</a:t>
            </a:r>
          </a:p>
        </p:txBody>
      </p:sp>
    </p:spTree>
    <p:extLst>
      <p:ext uri="{BB962C8B-B14F-4D97-AF65-F5344CB8AC3E}">
        <p14:creationId xmlns:p14="http://schemas.microsoft.com/office/powerpoint/2010/main" val="21595412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E6549-8BAA-B947-8A59-C9F5D473AB08}"/>
              </a:ext>
            </a:extLst>
          </p:cNvPr>
          <p:cNvSpPr>
            <a:spLocks noGrp="1"/>
          </p:cNvSpPr>
          <p:nvPr>
            <p:ph type="title"/>
          </p:nvPr>
        </p:nvSpPr>
        <p:spPr/>
        <p:txBody>
          <a:bodyPr/>
          <a:lstStyle/>
          <a:p>
            <a:r>
              <a:rPr lang="en-US" dirty="0"/>
              <a:t>Definitions</a:t>
            </a:r>
            <a:br>
              <a:rPr lang="en-US" dirty="0"/>
            </a:br>
            <a:endParaRPr lang="en-US" dirty="0"/>
          </a:p>
        </p:txBody>
      </p:sp>
      <p:sp>
        <p:nvSpPr>
          <p:cNvPr id="3" name="Content Placeholder 2">
            <a:extLst>
              <a:ext uri="{FF2B5EF4-FFF2-40B4-BE49-F238E27FC236}">
                <a16:creationId xmlns:a16="http://schemas.microsoft.com/office/drawing/2014/main" id="{56F296E3-65F5-1A47-BD67-38D9FF8819FE}"/>
              </a:ext>
            </a:extLst>
          </p:cNvPr>
          <p:cNvSpPr>
            <a:spLocks noGrp="1"/>
          </p:cNvSpPr>
          <p:nvPr>
            <p:ph idx="1"/>
          </p:nvPr>
        </p:nvSpPr>
        <p:spPr/>
        <p:txBody>
          <a:bodyPr>
            <a:normAutofit lnSpcReduction="10000"/>
          </a:bodyPr>
          <a:lstStyle/>
          <a:p>
            <a:endParaRPr lang="en-US" dirty="0"/>
          </a:p>
          <a:p>
            <a:pPr lvl="1"/>
            <a:r>
              <a:rPr lang="en-US" sz="2400" dirty="0"/>
              <a:t>HCT/Ps: Human Cells, Tissues, and Cellular and Tissue-Based Products</a:t>
            </a:r>
          </a:p>
          <a:p>
            <a:pPr lvl="2"/>
            <a:r>
              <a:rPr lang="en-US" sz="2400" dirty="0"/>
              <a:t>21 CFR 1271.3(d): Intended for implantation, transplantation, infusion, or transfer into </a:t>
            </a:r>
            <a:r>
              <a:rPr lang="en-US" sz="2400" u="sng" dirty="0"/>
              <a:t>human recipient</a:t>
            </a:r>
          </a:p>
          <a:p>
            <a:pPr lvl="3"/>
            <a:r>
              <a:rPr lang="en-US" sz="2200" dirty="0"/>
              <a:t>From deceased donor</a:t>
            </a:r>
          </a:p>
          <a:p>
            <a:pPr lvl="3"/>
            <a:r>
              <a:rPr lang="en-US" sz="2200" dirty="0"/>
              <a:t>From living donor</a:t>
            </a:r>
          </a:p>
          <a:p>
            <a:pPr lvl="3"/>
            <a:r>
              <a:rPr lang="en-US" sz="2200" dirty="0"/>
              <a:t>CBER does not regulate vascularized human organ transplant</a:t>
            </a:r>
          </a:p>
          <a:p>
            <a:pPr marL="457200" lvl="1" indent="0">
              <a:buNone/>
            </a:pPr>
            <a:endParaRPr lang="en-US" dirty="0"/>
          </a:p>
        </p:txBody>
      </p:sp>
    </p:spTree>
    <p:extLst>
      <p:ext uri="{BB962C8B-B14F-4D97-AF65-F5344CB8AC3E}">
        <p14:creationId xmlns:p14="http://schemas.microsoft.com/office/powerpoint/2010/main" val="16889892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CD414-5977-FC4F-B46D-49ACBF0746BA}"/>
              </a:ext>
            </a:extLst>
          </p:cNvPr>
          <p:cNvSpPr>
            <a:spLocks noGrp="1"/>
          </p:cNvSpPr>
          <p:nvPr>
            <p:ph type="title"/>
          </p:nvPr>
        </p:nvSpPr>
        <p:spPr/>
        <p:txBody>
          <a:bodyPr/>
          <a:lstStyle/>
          <a:p>
            <a:r>
              <a:rPr lang="en-US" dirty="0"/>
              <a:t>HCT/P</a:t>
            </a:r>
            <a:br>
              <a:rPr lang="en-US" dirty="0"/>
            </a:br>
            <a:endParaRPr lang="en-US" dirty="0"/>
          </a:p>
        </p:txBody>
      </p:sp>
      <p:sp>
        <p:nvSpPr>
          <p:cNvPr id="3" name="Content Placeholder 2">
            <a:extLst>
              <a:ext uri="{FF2B5EF4-FFF2-40B4-BE49-F238E27FC236}">
                <a16:creationId xmlns:a16="http://schemas.microsoft.com/office/drawing/2014/main" id="{C74CB070-640E-A149-9610-AB7254FDBCE0}"/>
              </a:ext>
            </a:extLst>
          </p:cNvPr>
          <p:cNvSpPr>
            <a:spLocks noGrp="1"/>
          </p:cNvSpPr>
          <p:nvPr>
            <p:ph sz="half" idx="1"/>
          </p:nvPr>
        </p:nvSpPr>
        <p:spPr>
          <a:xfrm>
            <a:off x="1103312" y="1709531"/>
            <a:ext cx="6867871" cy="4546808"/>
          </a:xfrm>
        </p:spPr>
        <p:txBody>
          <a:bodyPr>
            <a:normAutofit/>
          </a:bodyPr>
          <a:lstStyle/>
          <a:p>
            <a:pPr marL="0" indent="0">
              <a:buNone/>
            </a:pPr>
            <a:r>
              <a:rPr lang="en-US" sz="2400" dirty="0"/>
              <a:t>Differentiating Principles:</a:t>
            </a:r>
          </a:p>
          <a:p>
            <a:r>
              <a:rPr lang="en-US" sz="2400" dirty="0"/>
              <a:t>Minimal Manipulation</a:t>
            </a:r>
          </a:p>
          <a:p>
            <a:r>
              <a:rPr lang="en-US" sz="2400" dirty="0"/>
              <a:t>Homologous Use Only</a:t>
            </a:r>
          </a:p>
          <a:p>
            <a:r>
              <a:rPr lang="en-US" sz="2400" dirty="0"/>
              <a:t>Non-Combination</a:t>
            </a:r>
          </a:p>
          <a:p>
            <a:r>
              <a:rPr lang="en-US" sz="2400" dirty="0"/>
              <a:t>Non-Systemic Effect or if Systemic dependent:</a:t>
            </a:r>
          </a:p>
          <a:p>
            <a:pPr lvl="1"/>
            <a:r>
              <a:rPr lang="en-US" sz="2200" dirty="0"/>
              <a:t>Autologous Use</a:t>
            </a:r>
          </a:p>
          <a:p>
            <a:pPr lvl="1"/>
            <a:r>
              <a:rPr lang="en-US" sz="2200" dirty="0"/>
              <a:t>Allogenic in 1st or 2nd degree relative</a:t>
            </a:r>
          </a:p>
          <a:p>
            <a:pPr lvl="1"/>
            <a:r>
              <a:rPr lang="en-US" sz="2200" dirty="0"/>
              <a:t>Reproductive use</a:t>
            </a:r>
          </a:p>
          <a:p>
            <a:endParaRPr lang="en-US" dirty="0"/>
          </a:p>
        </p:txBody>
      </p:sp>
      <p:pic>
        <p:nvPicPr>
          <p:cNvPr id="5" name="Content Placeholder 4">
            <a:extLst>
              <a:ext uri="{FF2B5EF4-FFF2-40B4-BE49-F238E27FC236}">
                <a16:creationId xmlns:a16="http://schemas.microsoft.com/office/drawing/2014/main" id="{94114192-2745-384E-A0E4-13F4FED8BCCA}"/>
              </a:ext>
            </a:extLst>
          </p:cNvPr>
          <p:cNvPicPr>
            <a:picLocks noGrp="1" noChangeAspect="1"/>
          </p:cNvPicPr>
          <p:nvPr>
            <p:ph sz="half" idx="2"/>
          </p:nvPr>
        </p:nvPicPr>
        <p:blipFill>
          <a:blip r:embed="rId2"/>
          <a:stretch>
            <a:fillRect/>
          </a:stretch>
        </p:blipFill>
        <p:spPr>
          <a:xfrm>
            <a:off x="8271784" y="2060575"/>
            <a:ext cx="2899799" cy="4145287"/>
          </a:xfrm>
          <a:prstGeom prst="rect">
            <a:avLst/>
          </a:prstGeom>
        </p:spPr>
      </p:pic>
    </p:spTree>
    <p:extLst>
      <p:ext uri="{BB962C8B-B14F-4D97-AF65-F5344CB8AC3E}">
        <p14:creationId xmlns:p14="http://schemas.microsoft.com/office/powerpoint/2010/main" val="2652116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additive="base">
                                        <p:cTn id="3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{4273208F-CC6F-724E-ABC2-BA3263D097AC}tf10001062</Template>
  <TotalTime>168</TotalTime>
  <Words>672</Words>
  <Application>Microsoft Macintosh PowerPoint</Application>
  <PresentationFormat>Widescreen</PresentationFormat>
  <Paragraphs>96</Paragraphs>
  <Slides>20</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Century Gothic</vt:lpstr>
      <vt:lpstr>Wingdings 3</vt:lpstr>
      <vt:lpstr>Ion</vt:lpstr>
      <vt:lpstr>Regulatory Overview of Biologic Therapies</vt:lpstr>
      <vt:lpstr>Disclosures </vt:lpstr>
      <vt:lpstr>Objectives</vt:lpstr>
      <vt:lpstr>Background </vt:lpstr>
      <vt:lpstr>MSCs Based Trials</vt:lpstr>
      <vt:lpstr>Risk Assessment of Stem Cells</vt:lpstr>
      <vt:lpstr>Definitions</vt:lpstr>
      <vt:lpstr>Definitions </vt:lpstr>
      <vt:lpstr>HCT/P </vt:lpstr>
      <vt:lpstr>Definitions </vt:lpstr>
      <vt:lpstr>Minimal Manipulation</vt:lpstr>
      <vt:lpstr>Homologous Use </vt:lpstr>
      <vt:lpstr>Homologous Use</vt:lpstr>
      <vt:lpstr>HCT/Ps </vt:lpstr>
      <vt:lpstr>PowerPoint Presentation</vt:lpstr>
      <vt:lpstr>Regulation Summary </vt:lpstr>
      <vt:lpstr>PowerPoint Presentation</vt:lpstr>
      <vt:lpstr>Future Focus </vt:lpstr>
      <vt:lpstr>Thank you</vt:lpstr>
      <vt:lpstr>References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Regulatory Overview of Biologic Therapies</dc:title>
  <dc:creator>Microsoft Office User</dc:creator>
  <cp:lastModifiedBy>Microsoft Office User</cp:lastModifiedBy>
  <cp:revision>11</cp:revision>
  <dcterms:created xsi:type="dcterms:W3CDTF">2019-08-11T02:22:09Z</dcterms:created>
  <dcterms:modified xsi:type="dcterms:W3CDTF">2019-08-16T03:03:14Z</dcterms:modified>
</cp:coreProperties>
</file>